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30" r:id="rId3"/>
  </p:sldMasterIdLst>
  <p:notesMasterIdLst>
    <p:notesMasterId r:id="rId5"/>
  </p:notesMasterIdLst>
  <p:handoutMasterIdLst>
    <p:handoutMasterId r:id="rId61"/>
  </p:handoutMasterIdLst>
  <p:sldIdLst>
    <p:sldId id="341" r:id="rId4"/>
    <p:sldId id="343" r:id="rId6"/>
    <p:sldId id="344" r:id="rId7"/>
    <p:sldId id="259" r:id="rId8"/>
    <p:sldId id="363" r:id="rId9"/>
    <p:sldId id="364" r:id="rId10"/>
    <p:sldId id="365" r:id="rId11"/>
    <p:sldId id="419" r:id="rId12"/>
    <p:sldId id="366" r:id="rId13"/>
    <p:sldId id="367" r:id="rId14"/>
    <p:sldId id="393" r:id="rId15"/>
    <p:sldId id="404" r:id="rId16"/>
    <p:sldId id="406" r:id="rId17"/>
    <p:sldId id="437" r:id="rId18"/>
    <p:sldId id="384" r:id="rId19"/>
    <p:sldId id="385" r:id="rId20"/>
    <p:sldId id="386" r:id="rId21"/>
    <p:sldId id="438" r:id="rId22"/>
    <p:sldId id="387" r:id="rId23"/>
    <p:sldId id="439" r:id="rId24"/>
    <p:sldId id="440" r:id="rId25"/>
    <p:sldId id="441" r:id="rId26"/>
    <p:sldId id="442" r:id="rId27"/>
    <p:sldId id="443" r:id="rId28"/>
    <p:sldId id="389" r:id="rId29"/>
    <p:sldId id="445" r:id="rId30"/>
    <p:sldId id="446" r:id="rId31"/>
    <p:sldId id="447" r:id="rId32"/>
    <p:sldId id="448" r:id="rId33"/>
    <p:sldId id="449" r:id="rId34"/>
    <p:sldId id="450" r:id="rId35"/>
    <p:sldId id="451" r:id="rId36"/>
    <p:sldId id="452" r:id="rId37"/>
    <p:sldId id="453" r:id="rId38"/>
    <p:sldId id="455" r:id="rId39"/>
    <p:sldId id="454" r:id="rId40"/>
    <p:sldId id="467" r:id="rId41"/>
    <p:sldId id="468" r:id="rId42"/>
    <p:sldId id="469" r:id="rId43"/>
    <p:sldId id="470" r:id="rId44"/>
    <p:sldId id="471" r:id="rId45"/>
    <p:sldId id="390" r:id="rId46"/>
    <p:sldId id="388" r:id="rId47"/>
    <p:sldId id="472" r:id="rId48"/>
    <p:sldId id="391" r:id="rId49"/>
    <p:sldId id="392" r:id="rId50"/>
    <p:sldId id="473" r:id="rId51"/>
    <p:sldId id="474" r:id="rId52"/>
    <p:sldId id="475" r:id="rId53"/>
    <p:sldId id="476" r:id="rId54"/>
    <p:sldId id="477" r:id="rId55"/>
    <p:sldId id="408" r:id="rId56"/>
    <p:sldId id="478" r:id="rId57"/>
    <p:sldId id="479" r:id="rId58"/>
    <p:sldId id="410" r:id="rId59"/>
    <p:sldId id="342" r:id="rId60"/>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657C"/>
    <a:srgbClr val="FFFFFF"/>
    <a:srgbClr val="657690"/>
    <a:srgbClr val="8596AA"/>
    <a:srgbClr val="C6CDD7"/>
    <a:srgbClr val="8891B8"/>
    <a:srgbClr val="495176"/>
    <a:srgbClr val="00AEEF"/>
    <a:srgbClr val="7A6B6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67" d="100"/>
          <a:sy n="67" d="100"/>
        </p:scale>
        <p:origin x="652" y="76"/>
      </p:cViewPr>
      <p:guideLst>
        <p:guide orient="horz" pos="217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5" Type="http://schemas.openxmlformats.org/officeDocument/2006/relationships/tags" Target="tags/tag679.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cs typeface="汉仪君黑-45简"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君黑-45简" charset="-122"/>
              </a:rPr>
            </a:fld>
            <a:endParaRPr lang="zh-CN" altLang="en-US">
              <a:cs typeface="汉仪君黑-45简"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cs typeface="汉仪君黑-45简"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君黑-45简" charset="-122"/>
              </a:rPr>
            </a:fld>
            <a:endParaRPr lang="zh-CN" altLang="en-US">
              <a:cs typeface="汉仪君黑-45简"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汉仪君黑-45简"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汉仪君黑-45简"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汉仪君黑-45简"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汉仪君黑-45简"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汉仪君黑-45简" charset="-122"/>
      </a:defRPr>
    </a:lvl1pPr>
    <a:lvl2pPr marL="457200" algn="l" defTabSz="914400" rtl="0" eaLnBrk="1" latinLnBrk="0" hangingPunct="1">
      <a:defRPr sz="1200" kern="1200">
        <a:solidFill>
          <a:schemeClr val="tx1"/>
        </a:solidFill>
        <a:latin typeface="+mn-lt"/>
        <a:ea typeface="+mn-ea"/>
        <a:cs typeface="汉仪君黑-45简" charset="-122"/>
      </a:defRPr>
    </a:lvl2pPr>
    <a:lvl3pPr marL="914400" algn="l" defTabSz="914400" rtl="0" eaLnBrk="1" latinLnBrk="0" hangingPunct="1">
      <a:defRPr sz="1200" kern="1200">
        <a:solidFill>
          <a:schemeClr val="tx1"/>
        </a:solidFill>
        <a:latin typeface="+mn-lt"/>
        <a:ea typeface="+mn-ea"/>
        <a:cs typeface="汉仪君黑-45简" charset="-122"/>
      </a:defRPr>
    </a:lvl3pPr>
    <a:lvl4pPr marL="1371600" algn="l" defTabSz="914400" rtl="0" eaLnBrk="1" latinLnBrk="0" hangingPunct="1">
      <a:defRPr sz="1200" kern="1200">
        <a:solidFill>
          <a:schemeClr val="tx1"/>
        </a:solidFill>
        <a:latin typeface="+mn-lt"/>
        <a:ea typeface="+mn-ea"/>
        <a:cs typeface="汉仪君黑-45简" charset="-122"/>
      </a:defRPr>
    </a:lvl4pPr>
    <a:lvl5pPr marL="1828800" algn="l" defTabSz="914400" rtl="0" eaLnBrk="1" latinLnBrk="0" hangingPunct="1">
      <a:defRPr sz="1200" kern="1200">
        <a:solidFill>
          <a:schemeClr val="tx1"/>
        </a:solidFill>
        <a:latin typeface="+mn-lt"/>
        <a:ea typeface="+mn-ea"/>
        <a:cs typeface="汉仪君黑-45简"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jpe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3.xml"/><Relationship Id="rId8" Type="http://schemas.openxmlformats.org/officeDocument/2006/relationships/tags" Target="../tags/tag292.xml"/><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tags" Target="../tags/tag396.xml"/><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421.xml"/><Relationship Id="rId8" Type="http://schemas.openxmlformats.org/officeDocument/2006/relationships/tags" Target="../tags/tag420.xml"/><Relationship Id="rId7" Type="http://schemas.openxmlformats.org/officeDocument/2006/relationships/tags" Target="../tags/tag419.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429.xml"/><Relationship Id="rId8" Type="http://schemas.openxmlformats.org/officeDocument/2006/relationships/tags" Target="../tags/tag428.xml"/><Relationship Id="rId7" Type="http://schemas.openxmlformats.org/officeDocument/2006/relationships/tags" Target="../tags/tag427.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453.xml"/><Relationship Id="rId8" Type="http://schemas.openxmlformats.org/officeDocument/2006/relationships/tags" Target="../tags/tag452.xml"/><Relationship Id="rId7" Type="http://schemas.openxmlformats.org/officeDocument/2006/relationships/tags" Target="../tags/tag451.x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469.xml"/><Relationship Id="rId8" Type="http://schemas.openxmlformats.org/officeDocument/2006/relationships/tags" Target="../tags/tag468.xml"/><Relationship Id="rId7" Type="http://schemas.openxmlformats.org/officeDocument/2006/relationships/tags" Target="../tags/tag467.xml"/><Relationship Id="rId6" Type="http://schemas.openxmlformats.org/officeDocument/2006/relationships/tags" Target="../tags/tag466.xml"/><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501.xml"/><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509.xml"/><Relationship Id="rId8" Type="http://schemas.openxmlformats.org/officeDocument/2006/relationships/tags" Target="../tags/tag508.xml"/><Relationship Id="rId7" Type="http://schemas.openxmlformats.org/officeDocument/2006/relationships/tags" Target="../tags/tag507.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517.xml"/><Relationship Id="rId8" Type="http://schemas.openxmlformats.org/officeDocument/2006/relationships/tags" Target="../tags/tag516.xml"/><Relationship Id="rId7" Type="http://schemas.openxmlformats.org/officeDocument/2006/relationships/tags" Target="../tags/tag515.xml"/><Relationship Id="rId6" Type="http://schemas.openxmlformats.org/officeDocument/2006/relationships/tags" Target="../tags/tag514.xml"/><Relationship Id="rId5" Type="http://schemas.openxmlformats.org/officeDocument/2006/relationships/tags" Target="../tags/tag513.xml"/><Relationship Id="rId4" Type="http://schemas.openxmlformats.org/officeDocument/2006/relationships/tags" Target="../tags/tag512.xml"/><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533.xml"/><Relationship Id="rId8" Type="http://schemas.openxmlformats.org/officeDocument/2006/relationships/tags" Target="../tags/tag532.xml"/><Relationship Id="rId7" Type="http://schemas.openxmlformats.org/officeDocument/2006/relationships/tags" Target="../tags/tag531.xml"/><Relationship Id="rId6" Type="http://schemas.openxmlformats.org/officeDocument/2006/relationships/tags" Target="../tags/tag530.xml"/><Relationship Id="rId5" Type="http://schemas.openxmlformats.org/officeDocument/2006/relationships/tags" Target="../tags/tag529.xml"/><Relationship Id="rId4" Type="http://schemas.openxmlformats.org/officeDocument/2006/relationships/tags" Target="../tags/tag528.xml"/><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541.xml"/><Relationship Id="rId8" Type="http://schemas.openxmlformats.org/officeDocument/2006/relationships/tags" Target="../tags/tag540.xml"/><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tags" Target="../tags/tag537.xml"/><Relationship Id="rId4" Type="http://schemas.openxmlformats.org/officeDocument/2006/relationships/tags" Target="../tags/tag536.xml"/><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49.xml"/><Relationship Id="rId8" Type="http://schemas.openxmlformats.org/officeDocument/2006/relationships/tags" Target="../tags/tag548.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557.xml"/><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565.xml"/><Relationship Id="rId8" Type="http://schemas.openxmlformats.org/officeDocument/2006/relationships/tags" Target="../tags/tag564.xml"/><Relationship Id="rId7" Type="http://schemas.openxmlformats.org/officeDocument/2006/relationships/tags" Target="../tags/tag563.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 Id="rId3" Type="http://schemas.openxmlformats.org/officeDocument/2006/relationships/tags" Target="../tags/tag559.xml"/><Relationship Id="rId2" Type="http://schemas.openxmlformats.org/officeDocument/2006/relationships/tags" Target="../tags/tag558.xml"/><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573.xml"/><Relationship Id="rId8" Type="http://schemas.openxmlformats.org/officeDocument/2006/relationships/tags" Target="../tags/tag572.xml"/><Relationship Id="rId7" Type="http://schemas.openxmlformats.org/officeDocument/2006/relationships/tags" Target="../tags/tag571.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581.xml"/><Relationship Id="rId8" Type="http://schemas.openxmlformats.org/officeDocument/2006/relationships/tags" Target="../tags/tag580.xml"/><Relationship Id="rId7" Type="http://schemas.openxmlformats.org/officeDocument/2006/relationships/tags" Target="../tags/tag579.xml"/><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tags" Target="../tags/tag587.xml"/><Relationship Id="rId6" Type="http://schemas.openxmlformats.org/officeDocument/2006/relationships/tags" Target="../tags/tag586.xml"/><Relationship Id="rId5" Type="http://schemas.openxmlformats.org/officeDocument/2006/relationships/tags" Target="../tags/tag585.xml"/><Relationship Id="rId4" Type="http://schemas.openxmlformats.org/officeDocument/2006/relationships/tags" Target="../tags/tag584.xml"/><Relationship Id="rId3" Type="http://schemas.openxmlformats.org/officeDocument/2006/relationships/tags" Target="../tags/tag583.xml"/><Relationship Id="rId2" Type="http://schemas.openxmlformats.org/officeDocument/2006/relationships/tags" Target="../tags/tag582.xml"/><Relationship Id="rId10"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5" Type="http://schemas.openxmlformats.org/officeDocument/2006/relationships/tags" Target="../tags/tag593.xml"/><Relationship Id="rId4" Type="http://schemas.openxmlformats.org/officeDocument/2006/relationships/tags" Target="../tags/tag592.xml"/><Relationship Id="rId3" Type="http://schemas.openxmlformats.org/officeDocument/2006/relationships/tags" Target="../tags/tag591.xml"/><Relationship Id="rId2" Type="http://schemas.openxmlformats.org/officeDocument/2006/relationships/tags" Target="../tags/tag590.xml"/><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4" Type="http://schemas.openxmlformats.org/officeDocument/2006/relationships/tags" Target="../tags/tag596.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6" Type="http://schemas.openxmlformats.org/officeDocument/2006/relationships/tags" Target="../tags/tag607.xml"/><Relationship Id="rId5" Type="http://schemas.openxmlformats.org/officeDocument/2006/relationships/tags" Target="../tags/tag606.xml"/><Relationship Id="rId4" Type="http://schemas.openxmlformats.org/officeDocument/2006/relationships/tags" Target="../tags/tag605.xml"/><Relationship Id="rId3" Type="http://schemas.openxmlformats.org/officeDocument/2006/relationships/tags" Target="../tags/tag604.xml"/><Relationship Id="rId2" Type="http://schemas.openxmlformats.org/officeDocument/2006/relationships/tags" Target="../tags/tag60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5" Type="http://schemas.openxmlformats.org/officeDocument/2006/relationships/tags" Target="../tags/tag611.xml"/><Relationship Id="rId4" Type="http://schemas.openxmlformats.org/officeDocument/2006/relationships/tags" Target="../tags/tag610.xml"/><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矩形 6"/>
          <p:cNvSpPr/>
          <p:nvPr userDrawn="1"/>
        </p:nvSpPr>
        <p:spPr>
          <a:xfrm>
            <a:off x="207645" y="239395"/>
            <a:ext cx="11776710" cy="637921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君黑-45简" charset="-122"/>
            </a:endParaRPr>
          </a:p>
        </p:txBody>
      </p:sp>
      <p:pic>
        <p:nvPicPr>
          <p:cNvPr id="8" name="图片 7" descr="C:\Users\Administrator\Desktop\新股专题PC.jpg新股专题PC"/>
          <p:cNvPicPr>
            <a:picLocks noChangeAspect="1"/>
          </p:cNvPicPr>
          <p:nvPr userDrawn="1"/>
        </p:nvPicPr>
        <p:blipFill>
          <a:blip r:embed="rId7"/>
          <a:srcRect/>
          <a:stretch>
            <a:fillRect/>
          </a:stretch>
        </p:blipFill>
        <p:spPr>
          <a:xfrm>
            <a:off x="5080" y="318"/>
            <a:ext cx="12188190" cy="6857365"/>
          </a:xfrm>
          <a:prstGeom prst="rect">
            <a:avLst/>
          </a:prstGeom>
        </p:spPr>
      </p:pic>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10"/>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7" Type="http://schemas.openxmlformats.org/officeDocument/2006/relationships/theme" Target="../theme/theme1.xml"/><Relationship Id="rId86" Type="http://schemas.openxmlformats.org/officeDocument/2006/relationships/tags" Target="../tags/tag621.xml"/><Relationship Id="rId85" Type="http://schemas.openxmlformats.org/officeDocument/2006/relationships/tags" Target="../tags/tag620.xml"/><Relationship Id="rId84" Type="http://schemas.openxmlformats.org/officeDocument/2006/relationships/tags" Target="../tags/tag619.xml"/><Relationship Id="rId83" Type="http://schemas.openxmlformats.org/officeDocument/2006/relationships/tags" Target="../tags/tag618.xml"/><Relationship Id="rId82" Type="http://schemas.openxmlformats.org/officeDocument/2006/relationships/tags" Target="../tags/tag617.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8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8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8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汉仪君黑-45简" charset="-122"/>
                <a:ea typeface="汉仪君黑-45简" charset="-122"/>
                <a:cs typeface="汉仪君黑-45简"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8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汉仪君黑-45简" charset="-122"/>
                <a:ea typeface="汉仪君黑-45简" charset="-122"/>
                <a:cs typeface="汉仪君黑-45简" charset="-122"/>
              </a:defRPr>
            </a:lvl1pPr>
          </a:lstStyle>
          <a:p>
            <a:endParaRPr lang="zh-CN" altLang="en-US" dirty="0"/>
          </a:p>
        </p:txBody>
      </p:sp>
      <p:sp>
        <p:nvSpPr>
          <p:cNvPr id="6" name="灯片编号占位符 5"/>
          <p:cNvSpPr>
            <a:spLocks noGrp="1"/>
          </p:cNvSpPr>
          <p:nvPr>
            <p:ph type="sldNum" sz="quarter" idx="4"/>
            <p:custDataLst>
              <p:tags r:id="rId8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汉仪君黑-45简" charset="-122"/>
                <a:ea typeface="汉仪君黑-45简" charset="-122"/>
                <a:cs typeface="汉仪君黑-45简"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Lst>
  <p:hf sldNum="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汉仪君黑-45简" charset="-122"/>
          <a:ea typeface="汉仪君黑-45简" charset="-122"/>
          <a:cs typeface="汉仪君黑-45简"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汉仪君黑-45简" charset="-122"/>
          <a:ea typeface="汉仪君黑-45简" charset="-122"/>
          <a:cs typeface="汉仪君黑-45简"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汉仪君黑-45简" charset="-122"/>
          <a:ea typeface="汉仪君黑-45简" charset="-122"/>
          <a:cs typeface="汉仪君黑-45简"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汉仪君黑-45简" charset="-122"/>
          <a:ea typeface="汉仪君黑-45简" charset="-122"/>
          <a:cs typeface="汉仪君黑-45简"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pitchFamily="2" charset="2"/>
        <a:buChar char=""/>
        <a:defRPr sz="1400" u="none" strike="noStrike" kern="1200" cap="none" spc="150" normalizeH="0" baseline="0">
          <a:solidFill>
            <a:schemeClr val="tx1">
              <a:lumMod val="65000"/>
              <a:lumOff val="35000"/>
            </a:schemeClr>
          </a:solidFill>
          <a:uFillTx/>
          <a:latin typeface="汉仪君黑-45简" charset="-122"/>
          <a:ea typeface="汉仪君黑-45简" charset="-122"/>
          <a:cs typeface="汉仪君黑-45简"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汉仪君黑-45简" charset="-122"/>
          <a:ea typeface="汉仪君黑-45简" charset="-122"/>
          <a:cs typeface="汉仪君黑-45简"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3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3.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3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35.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36.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7.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8.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1.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24.xml"/><Relationship Id="rId3" Type="http://schemas.openxmlformats.org/officeDocument/2006/relationships/image" Target="../media/image3.png"/><Relationship Id="rId2" Type="http://schemas.openxmlformats.org/officeDocument/2006/relationships/tags" Target="../tags/tag62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6.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7.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8.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49.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0.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5.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53.xml"/><Relationship Id="rId2" Type="http://schemas.openxmlformats.org/officeDocument/2006/relationships/image" Target="../media/image62.png"/><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4.xml"/><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5.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6.xml"/><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7.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8.xml"/><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9.xml"/><Relationship Id="rId1"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0.xml"/><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1.xml"/><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6.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2.xml"/><Relationship Id="rId1"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3.xml"/><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4.xml"/><Relationship Id="rId1" Type="http://schemas.openxmlformats.org/officeDocument/2006/relationships/image" Target="../media/image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7.xml"/><Relationship Id="rId1"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8.xml"/><Relationship Id="rId1"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9.xml"/><Relationship Id="rId1" Type="http://schemas.openxmlformats.org/officeDocument/2006/relationships/image" Target="../media/image4.jpe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70.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1.xml"/><Relationship Id="rId2" Type="http://schemas.openxmlformats.org/officeDocument/2006/relationships/image" Target="../media/image82.png"/><Relationship Id="rId1"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7.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2.xml"/><Relationship Id="rId1" Type="http://schemas.openxmlformats.org/officeDocument/2006/relationships/image" Target="../media/image83.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3.xml"/><Relationship Id="rId2" Type="http://schemas.openxmlformats.org/officeDocument/2006/relationships/image" Target="../media/image85.png"/><Relationship Id="rId1"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4.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75.xml"/><Relationship Id="rId2" Type="http://schemas.openxmlformats.org/officeDocument/2006/relationships/image" Target="../media/image87.png"/><Relationship Id="rId1" Type="http://schemas.openxmlformats.org/officeDocument/2006/relationships/image" Target="../media/image86.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6.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8.xml"/><Relationship Id="rId1"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9.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0.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小视频.png小视频"/>
          <p:cNvPicPr>
            <a:picLocks noChangeAspect="1"/>
          </p:cNvPicPr>
          <p:nvPr/>
        </p:nvPicPr>
        <p:blipFill>
          <a:blip r:embed="rId1"/>
          <a:srcRect/>
          <a:stretch>
            <a:fillRect/>
          </a:stretch>
        </p:blipFill>
        <p:spPr>
          <a:xfrm>
            <a:off x="2223" y="0"/>
            <a:ext cx="12190095" cy="6858000"/>
          </a:xfrm>
          <a:prstGeom prst="rect">
            <a:avLst/>
          </a:prstGeom>
          <a:noFill/>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 name="文本框 4"/>
          <p:cNvSpPr txBox="1"/>
          <p:nvPr/>
        </p:nvSpPr>
        <p:spPr>
          <a:xfrm>
            <a:off x="635" y="2303780"/>
            <a:ext cx="12191365" cy="3415030"/>
          </a:xfrm>
          <a:prstGeom prst="rect">
            <a:avLst/>
          </a:prstGeom>
          <a:noFill/>
        </p:spPr>
        <p:txBody>
          <a:bodyPr wrap="square" rtlCol="0">
            <a:spAutoFit/>
          </a:bodyPr>
          <a:lstStyle/>
          <a:p>
            <a:pPr algn="ctr"/>
            <a:r>
              <a:rPr lang="zh-CN" altLang="en-US" sz="7200" b="1" dirty="0">
                <a:cs typeface="+mn-ea"/>
                <a:sym typeface="+mn-lt"/>
              </a:rPr>
              <a:t>油滴的布朗运动实验答辩</a:t>
            </a:r>
            <a:endParaRPr lang="en-US" altLang="zh-CN" sz="7200" b="1" dirty="0">
              <a:cs typeface="+mn-ea"/>
              <a:sym typeface="+mn-lt"/>
            </a:endParaRPr>
          </a:p>
          <a:p>
            <a:pPr algn="ctr"/>
            <a:endParaRPr lang="zh-CN" altLang="en-US" sz="7200" dirty="0">
              <a:cs typeface="+mn-ea"/>
              <a:sym typeface="+mn-lt"/>
            </a:endParaRPr>
          </a:p>
          <a:p>
            <a:pPr algn="ctr"/>
            <a:endParaRPr altLang="zh-CN" sz="7200" b="1" spc="600" dirty="0">
              <a:solidFill>
                <a:srgbClr val="56657C"/>
              </a:solidFill>
              <a:cs typeface="+mn-ea"/>
              <a:sym typeface="+mn-lt"/>
            </a:endParaRPr>
          </a:p>
        </p:txBody>
      </p:sp>
      <p:grpSp>
        <p:nvGrpSpPr>
          <p:cNvPr id="7" name="组合 6"/>
          <p:cNvGrpSpPr/>
          <p:nvPr/>
        </p:nvGrpSpPr>
        <p:grpSpPr>
          <a:xfrm>
            <a:off x="4037648" y="4325620"/>
            <a:ext cx="3928110" cy="500380"/>
            <a:chOff x="6112" y="7063"/>
            <a:chExt cx="6186" cy="788"/>
          </a:xfrm>
        </p:grpSpPr>
        <p:sp>
          <p:nvSpPr>
            <p:cNvPr id="12" name="矩形 11"/>
            <p:cNvSpPr/>
            <p:nvPr/>
          </p:nvSpPr>
          <p:spPr>
            <a:xfrm>
              <a:off x="6112" y="7063"/>
              <a:ext cx="5863" cy="591"/>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6421" y="7126"/>
              <a:ext cx="5877" cy="725"/>
            </a:xfrm>
            <a:prstGeom prst="rect">
              <a:avLst/>
            </a:prstGeom>
            <a:noFill/>
          </p:spPr>
          <p:txBody>
            <a:bodyPr wrap="square" rtlCol="0">
              <a:spAutoFit/>
            </a:bodyPr>
            <a:lstStyle/>
            <a:p>
              <a:pPr algn="ctr"/>
              <a:r>
                <a:rPr lang="zh-CN" altLang="en-US" sz="1200" dirty="0">
                  <a:solidFill>
                    <a:schemeClr val="bg1"/>
                  </a:solidFill>
                  <a:cs typeface="+mn-ea"/>
                  <a:sym typeface="+mn-lt"/>
                </a:rPr>
                <a:t>答辩人：</a:t>
              </a:r>
              <a:r>
                <a:rPr lang="zh-CN" altLang="en-US" sz="1200">
                  <a:solidFill>
                    <a:schemeClr val="bg2"/>
                  </a:solidFill>
                  <a:sym typeface="+mn-ea"/>
                </a:rPr>
                <a:t>芮煜涵</a:t>
              </a:r>
              <a:r>
                <a:rPr lang="en-US" altLang="zh-CN" sz="1200">
                  <a:solidFill>
                    <a:schemeClr val="bg2"/>
                  </a:solidFill>
                  <a:sym typeface="+mn-ea"/>
                </a:rPr>
                <a:t> </a:t>
              </a:r>
              <a:r>
                <a:rPr lang="zh-CN" altLang="en-US" sz="1200">
                  <a:solidFill>
                    <a:schemeClr val="bg2"/>
                  </a:solidFill>
                  <a:sym typeface="+mn-ea"/>
                </a:rPr>
                <a:t>赵康睿</a:t>
              </a:r>
              <a:r>
                <a:rPr lang="en-US" altLang="zh-CN" sz="1200">
                  <a:solidFill>
                    <a:schemeClr val="bg2"/>
                  </a:solidFill>
                  <a:sym typeface="+mn-ea"/>
                </a:rPr>
                <a:t> </a:t>
              </a:r>
              <a:r>
                <a:rPr lang="zh-CN" altLang="en-US" sz="1200">
                  <a:solidFill>
                    <a:schemeClr val="bg2"/>
                  </a:solidFill>
                  <a:sym typeface="+mn-ea"/>
                </a:rPr>
                <a:t>赵勋</a:t>
              </a:r>
              <a:r>
                <a:rPr lang="en-US" altLang="zh-CN" sz="1200">
                  <a:solidFill>
                    <a:schemeClr val="bg2"/>
                  </a:solidFill>
                  <a:sym typeface="+mn-ea"/>
                </a:rPr>
                <a:t> </a:t>
              </a:r>
              <a:r>
                <a:rPr lang="zh-CN" altLang="en-US" sz="1200">
                  <a:solidFill>
                    <a:schemeClr val="bg2"/>
                  </a:solidFill>
                  <a:sym typeface="+mn-ea"/>
                </a:rPr>
                <a:t>何衍宁</a:t>
              </a:r>
              <a:endParaRPr lang="zh-CN" altLang="en-US" sz="1200">
                <a:solidFill>
                  <a:schemeClr val="bg2"/>
                </a:solidFill>
              </a:endParaRPr>
            </a:p>
            <a:p>
              <a:pPr algn="ctr"/>
              <a:endParaRPr lang="zh-CN" altLang="en-US" sz="1200" dirty="0">
                <a:solidFill>
                  <a:schemeClr val="bg2"/>
                </a:solidFill>
                <a:cs typeface="+mn-ea"/>
                <a:sym typeface="+mn-lt"/>
              </a:endParaRPr>
            </a:p>
          </p:txBody>
        </p:sp>
      </p:grpSp>
      <p:sp>
        <p:nvSpPr>
          <p:cNvPr id="18" name="文本框 17"/>
          <p:cNvSpPr txBox="1"/>
          <p:nvPr/>
        </p:nvSpPr>
        <p:spPr>
          <a:xfrm>
            <a:off x="3113314" y="3407680"/>
            <a:ext cx="5936343" cy="553085"/>
          </a:xfrm>
          <a:prstGeom prst="rect">
            <a:avLst/>
          </a:prstGeom>
          <a:noFill/>
        </p:spPr>
        <p:txBody>
          <a:bodyPr wrap="square" rtlCol="0">
            <a:spAutoFit/>
          </a:bodyPr>
          <a:lstStyle/>
          <a:p>
            <a:pPr fontAlgn="auto">
              <a:lnSpc>
                <a:spcPct val="150000"/>
              </a:lnSpc>
            </a:pPr>
            <a:r>
              <a:rPr lang="zh-CN" altLang="en-US" sz="1000" dirty="0">
                <a:solidFill>
                  <a:schemeClr val="bg1">
                    <a:lumMod val="50000"/>
                  </a:schemeClr>
                </a:solidFill>
                <a:cs typeface="+mn-ea"/>
                <a:sym typeface="+mn-lt"/>
              </a:rPr>
              <a:t>.</a:t>
            </a:r>
            <a:endParaRPr lang="zh-CN" altLang="en-US" sz="1000" dirty="0">
              <a:solidFill>
                <a:schemeClr val="bg1">
                  <a:lumMod val="50000"/>
                </a:schemeClr>
              </a:solidFill>
              <a:cs typeface="+mn-ea"/>
              <a:sym typeface="+mn-lt"/>
            </a:endParaRPr>
          </a:p>
          <a:p>
            <a:pPr fontAlgn="auto">
              <a:lnSpc>
                <a:spcPct val="150000"/>
              </a:lnSpc>
            </a:pPr>
            <a:endParaRPr lang="zh-CN" altLang="en-US" sz="1000" dirty="0">
              <a:solidFill>
                <a:schemeClr val="bg1">
                  <a:lumMod val="50000"/>
                </a:schemeClr>
              </a:solidFill>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213995" y="1540510"/>
                <a:ext cx="11760200" cy="4251960"/>
              </a:xfrm>
              <a:prstGeom prst="rect">
                <a:avLst/>
              </a:prstGeom>
              <a:noFill/>
            </p:spPr>
            <p:txBody>
              <a:bodyPr wrap="square" rtlCol="0">
                <a:noAutofit/>
              </a:bodyPr>
              <a:lstStyle/>
              <a:p>
                <a:r>
                  <a:rPr lang="zh-CN" altLang="en-US" sz="2400" dirty="0">
                    <a:latin typeface="华文中宋" panose="02010600040101010101" charset="-122"/>
                    <a:ea typeface="华文中宋" panose="02010600040101010101" charset="-122"/>
                    <a:cs typeface="华文中宋" panose="02010600040101010101" charset="-122"/>
                  </a:rPr>
                  <a:t>3. 爱因斯坦对布朗运动的研究</a:t>
                </a:r>
                <a:endParaRPr lang="zh-CN" altLang="en-US" sz="2400" dirty="0">
                  <a:latin typeface="华文中宋" panose="02010600040101010101" charset="-122"/>
                  <a:ea typeface="华文中宋" panose="02010600040101010101" charset="-122"/>
                  <a:cs typeface="华文中宋" panose="02010600040101010101" charset="-122"/>
                </a:endParaRPr>
              </a:p>
              <a:p>
                <a:pPr indent="0" fontAlgn="auto">
                  <a:spcBef>
                    <a:spcPts val="600"/>
                  </a:spcBef>
                  <a:spcAft>
                    <a:spcPts val="600"/>
                  </a:spcAft>
                </a:pPr>
                <a:r>
                  <a:rPr lang="zh-CN" altLang="en-US" sz="2400" dirty="0">
                    <a:latin typeface="宋体" panose="02010600030101010101" pitchFamily="2" charset="-122"/>
                    <a:ea typeface="宋体" panose="02010600030101010101" pitchFamily="2" charset="-122"/>
                    <a:cs typeface="宋体" panose="02010600030101010101" pitchFamily="2" charset="-122"/>
                  </a:rPr>
                  <a:t>爱因斯坦的成果大体上可分两方面。</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spcAft>
                    <a:spcPts val="600"/>
                  </a:spcAft>
                </a:pPr>
                <a:r>
                  <a:rPr lang="zh-CN" altLang="en-US" sz="2400" dirty="0">
                    <a:latin typeface="宋体" panose="02010600030101010101" pitchFamily="2" charset="-122"/>
                    <a:ea typeface="宋体" panose="02010600030101010101" pitchFamily="2" charset="-122"/>
                    <a:cs typeface="宋体" panose="02010600030101010101" pitchFamily="2" charset="-122"/>
                  </a:rPr>
                  <a:t>一是，根据分子热运动原理推导：在t时间里，</a:t>
                </a:r>
                <a:r>
                  <a:rPr lang="zh-CN" altLang="en-US" sz="2400" dirty="0">
                    <a:highlight>
                      <a:srgbClr val="FFFF00"/>
                    </a:highlight>
                    <a:latin typeface="宋体" panose="02010600030101010101" pitchFamily="2" charset="-122"/>
                    <a:ea typeface="宋体" panose="02010600030101010101" pitchFamily="2" charset="-122"/>
                    <a:cs typeface="宋体" panose="02010600030101010101" pitchFamily="2" charset="-122"/>
                  </a:rPr>
                  <a:t>微粒在某一方向上位移的统计平均值</a:t>
                </a:r>
                <a:r>
                  <a:rPr lang="zh-CN" altLang="en-US" sz="2400" dirty="0">
                    <a:latin typeface="宋体" panose="02010600030101010101" pitchFamily="2" charset="-122"/>
                    <a:ea typeface="宋体" panose="02010600030101010101" pitchFamily="2" charset="-122"/>
                    <a:cs typeface="宋体" panose="02010600030101010101" pitchFamily="2" charset="-122"/>
                  </a:rPr>
                  <a:t>，即</a:t>
                </a:r>
                <a:r>
                  <a:rPr lang="zh-CN" altLang="en-US" sz="2400" dirty="0">
                    <a:highlight>
                      <a:srgbClr val="FFFF00"/>
                    </a:highlight>
                    <a:latin typeface="宋体" panose="02010600030101010101" pitchFamily="2" charset="-122"/>
                    <a:ea typeface="宋体" panose="02010600030101010101" pitchFamily="2" charset="-122"/>
                    <a:cs typeface="宋体" panose="02010600030101010101" pitchFamily="2" charset="-122"/>
                  </a:rPr>
                  <a:t>方均根值</a:t>
                </a:r>
                <a:r>
                  <a:rPr lang="zh-CN" altLang="en-US" sz="2400" dirty="0">
                    <a:latin typeface="宋体" panose="02010600030101010101" pitchFamily="2" charset="-122"/>
                    <a:ea typeface="宋体" panose="02010600030101010101" pitchFamily="2" charset="-122"/>
                    <a:cs typeface="宋体" panose="02010600030101010101" pitchFamily="2" charset="-122"/>
                  </a:rPr>
                  <a:t>, </a:t>
                </a: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400" dirty="0">
                    <a:latin typeface="宋体" panose="02010600030101010101" pitchFamily="2" charset="-122"/>
                    <a:ea typeface="宋体" panose="02010600030101010101" pitchFamily="2" charset="-122"/>
                    <a:cs typeface="宋体" panose="02010600030101010101" pitchFamily="2" charset="-122"/>
                  </a:rPr>
                  <a:t>D是微粒的扩散系数。这一公式是看来毫无规则的布朗运动服从分子热运动规律的必然结果。</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spcAft>
                    <a:spcPts val="600"/>
                  </a:spcAft>
                </a:pPr>
                <a:r>
                  <a:rPr lang="zh-CN" altLang="en-US" sz="2400" dirty="0">
                    <a:latin typeface="宋体" panose="02010600030101010101" pitchFamily="2" charset="-122"/>
                    <a:ea typeface="宋体" panose="02010600030101010101" pitchFamily="2" charset="-122"/>
                    <a:cs typeface="宋体" panose="02010600030101010101" pitchFamily="2" charset="-122"/>
                  </a:rPr>
                  <a:t>二是，对于球形微粒，推导扩散系数公式。式中的η是介质粘度，</a:t>
                </a:r>
                <a:r>
                  <a:rPr lang="en-US" altLang="zh-CN" sz="2400" dirty="0">
                    <a:latin typeface="宋体" panose="02010600030101010101" pitchFamily="2" charset="-122"/>
                    <a:ea typeface="宋体" panose="02010600030101010101" pitchFamily="2" charset="-122"/>
                    <a:cs typeface="宋体" panose="02010600030101010101" pitchFamily="2" charset="-122"/>
                  </a:rPr>
                  <a:t>r</a:t>
                </a:r>
                <a:r>
                  <a:rPr lang="zh-CN" altLang="en-US" sz="2400" dirty="0">
                    <a:latin typeface="宋体" panose="02010600030101010101" pitchFamily="2" charset="-122"/>
                    <a:ea typeface="宋体" panose="02010600030101010101" pitchFamily="2" charset="-122"/>
                    <a:cs typeface="宋体" panose="02010600030101010101" pitchFamily="2" charset="-122"/>
                  </a:rPr>
                  <a:t>是微粒半径，</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Cambria Math" panose="02040503050406030204" pitchFamily="18" charset="0"/>
                          </a:rPr>
                          <m:t>𝑘</m:t>
                        </m:r>
                      </m:e>
                      <m:sub>
                        <m:r>
                          <a:rPr lang="en-US" altLang="zh-CN" sz="2400" i="1">
                            <a:latin typeface="Cambria Math" panose="02040503050406030204" pitchFamily="18" charset="0"/>
                            <a:ea typeface="宋体" panose="02010600030101010101" pitchFamily="2" charset="-122"/>
                            <a:cs typeface="Cambria Math" panose="02040503050406030204" pitchFamily="18" charset="0"/>
                          </a:rPr>
                          <m:t>𝐵</m:t>
                        </m:r>
                      </m:sub>
                    </m:sSub>
                    <m:r>
                      <a:rPr lang="en-US" altLang="zh-CN" sz="2400" i="1">
                        <a:latin typeface="Cambria Math" panose="02040503050406030204" pitchFamily="18" charset="0"/>
                        <a:ea typeface="宋体" panose="02010600030101010101" pitchFamily="2" charset="-122"/>
                        <a:cs typeface="Cambria Math" panose="02040503050406030204" pitchFamily="18" charset="0"/>
                      </a:rPr>
                      <m:t>是玻尔兹曼</m:t>
                    </m:r>
                  </m:oMath>
                </a14:m>
                <a:r>
                  <a:rPr lang="zh-CN" altLang="en-US" sz="2400" dirty="0">
                    <a:latin typeface="宋体" panose="02010600030101010101" pitchFamily="2" charset="-122"/>
                    <a:ea typeface="宋体" panose="02010600030101010101" pitchFamily="2" charset="-122"/>
                    <a:cs typeface="宋体" panose="02010600030101010101" pitchFamily="2" charset="-122"/>
                  </a:rPr>
                  <a:t>常数，T是环境温度。按此公式，只要实际测得准确的</a:t>
                </a:r>
                <a:r>
                  <a:rPr lang="zh-CN" altLang="en-US" sz="2400" dirty="0">
                    <a:highlight>
                      <a:srgbClr val="FFFF00"/>
                    </a:highlight>
                    <a:latin typeface="宋体" panose="02010600030101010101" pitchFamily="2" charset="-122"/>
                    <a:ea typeface="宋体" panose="02010600030101010101" pitchFamily="2" charset="-122"/>
                    <a:cs typeface="宋体" panose="02010600030101010101" pitchFamily="2" charset="-122"/>
                  </a:rPr>
                  <a:t>扩散系数D或布朗运动均方位移就可得到原子和分子的绝对质量</a:t>
                </a:r>
                <a:r>
                  <a:rPr lang="zh-CN" altLang="en-US" sz="2400" dirty="0">
                    <a:latin typeface="宋体" panose="02010600030101010101" pitchFamily="2" charset="-122"/>
                    <a:ea typeface="宋体" panose="02010600030101010101" pitchFamily="2" charset="-122"/>
                    <a:cs typeface="宋体" panose="02010600030101010101" pitchFamily="2" charset="-122"/>
                  </a:rPr>
                  <a:t>。爱因斯坦曾用前人测定的糖在水中的扩散系数，估算的</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Cambria Math" panose="02040503050406030204" pitchFamily="18" charset="0"/>
                          </a:rPr>
                          <m:t>𝑁</m:t>
                        </m:r>
                      </m:e>
                      <m:sub>
                        <m:r>
                          <a:rPr lang="en-US" altLang="zh-CN" sz="2400" i="1">
                            <a:latin typeface="Cambria Math" panose="02040503050406030204" pitchFamily="18" charset="0"/>
                            <a:ea typeface="宋体" panose="02010600030101010101" pitchFamily="2" charset="-122"/>
                            <a:cs typeface="Cambria Math" panose="02040503050406030204" pitchFamily="18" charset="0"/>
                          </a:rPr>
                          <m:t>𝐴</m:t>
                        </m:r>
                      </m:sub>
                    </m:sSub>
                  </m:oMath>
                </a14:m>
                <a:r>
                  <a:rPr lang="zh-CN" altLang="en-US" sz="2400" dirty="0">
                    <a:latin typeface="宋体" panose="02010600030101010101" pitchFamily="2" charset="-122"/>
                    <a:ea typeface="宋体" panose="02010600030101010101" pitchFamily="2" charset="-122"/>
                    <a:cs typeface="宋体" panose="02010600030101010101" pitchFamily="2" charset="-122"/>
                  </a:rPr>
                  <a:t>值为 3.3 × </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400" i="1">
                            <a:latin typeface="Cambria Math" panose="02040503050406030204" pitchFamily="18" charset="0"/>
                            <a:ea typeface="宋体" panose="02010600030101010101" pitchFamily="2" charset="-122"/>
                            <a:cs typeface="Cambria Math" panose="02040503050406030204" pitchFamily="18" charset="0"/>
                          </a:rPr>
                          <m:t>10</m:t>
                        </m:r>
                      </m:e>
                      <m:sup>
                        <m:r>
                          <a:rPr lang="en-US" altLang="zh-CN" sz="2400" i="1">
                            <a:latin typeface="Cambria Math" panose="02040503050406030204" pitchFamily="18" charset="0"/>
                            <a:ea typeface="宋体" panose="02010600030101010101" pitchFamily="2" charset="-122"/>
                            <a:cs typeface="Cambria Math" panose="02040503050406030204" pitchFamily="18" charset="0"/>
                          </a:rPr>
                          <m:t>23</m:t>
                        </m:r>
                      </m:sup>
                    </m:sSup>
                  </m:oMath>
                </a14:m>
                <a:r>
                  <a:rPr lang="zh-CN" altLang="en-US" sz="2400" dirty="0">
                    <a:latin typeface="宋体" panose="02010600030101010101" pitchFamily="2" charset="-122"/>
                    <a:ea typeface="宋体" panose="02010600030101010101" pitchFamily="2" charset="-122"/>
                    <a:cs typeface="宋体" panose="02010600030101010101" pitchFamily="2" charset="-122"/>
                  </a:rPr>
                  <a:t>，一年后（1906），又修改为 6.56 × </a:t>
                </a:r>
                <a14:m>
                  <m:oMath xmlns:m="http://schemas.openxmlformats.org/officeDocument/2006/math">
                    <m:sSup>
                      <m:sSupPr>
                        <m:ctrlPr>
                          <a:rPr lang="en-US" altLang="zh-CN" sz="24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400" i="1">
                            <a:latin typeface="Cambria Math" panose="02040503050406030204" pitchFamily="18" charset="0"/>
                            <a:ea typeface="宋体" panose="02010600030101010101" pitchFamily="2" charset="-122"/>
                            <a:cs typeface="Cambria Math" panose="02040503050406030204" pitchFamily="18" charset="0"/>
                          </a:rPr>
                          <m:t>10</m:t>
                        </m:r>
                      </m:e>
                      <m:sup>
                        <m:r>
                          <a:rPr lang="en-US" altLang="zh-CN" sz="2400" i="1">
                            <a:latin typeface="Cambria Math" panose="02040503050406030204" pitchFamily="18" charset="0"/>
                            <a:ea typeface="宋体" panose="02010600030101010101" pitchFamily="2" charset="-122"/>
                            <a:cs typeface="Cambria Math" panose="02040503050406030204" pitchFamily="18" charset="0"/>
                          </a:rPr>
                          <m:t>23</m:t>
                        </m:r>
                      </m:sup>
                    </m:sSup>
                  </m:oMath>
                </a14:m>
                <a:r>
                  <a:rPr lang="zh-CN" altLang="en-US" sz="2400" dirty="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spcAft>
                    <a:spcPts val="600"/>
                  </a:spcAft>
                </a:pPr>
                <a:r>
                  <a:rPr lang="zh-CN" altLang="en-US" sz="2400" dirty="0">
                    <a:latin typeface="宋体" panose="02010600030101010101" pitchFamily="2" charset="-122"/>
                    <a:ea typeface="宋体" panose="02010600030101010101" pitchFamily="2" charset="-122"/>
                    <a:cs typeface="宋体" panose="02010600030101010101" pitchFamily="2" charset="-122"/>
                  </a:rPr>
                  <a:t>扩散系数公式如下，</a:t>
                </a:r>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13995" y="1540510"/>
                <a:ext cx="11760200" cy="4251960"/>
              </a:xfrm>
              <a:prstGeom prst="rect">
                <a:avLst/>
              </a:prstGeom>
              <a:blipFill rotWithShape="1">
                <a:blip r:embed="rId1"/>
                <a:stretch>
                  <a:fillRect b="-21610"/>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2019935" y="2932430"/>
            <a:ext cx="1544320" cy="384175"/>
          </a:xfrm>
          <a:prstGeom prst="rect">
            <a:avLst/>
          </a:prstGeom>
        </p:spPr>
      </p:pic>
      <p:pic>
        <p:nvPicPr>
          <p:cNvPr id="6" name="图片 5"/>
          <p:cNvPicPr>
            <a:picLocks noChangeAspect="1"/>
          </p:cNvPicPr>
          <p:nvPr/>
        </p:nvPicPr>
        <p:blipFill>
          <a:blip r:embed="rId3"/>
          <a:stretch>
            <a:fillRect/>
          </a:stretch>
        </p:blipFill>
        <p:spPr>
          <a:xfrm>
            <a:off x="5387340" y="5454650"/>
            <a:ext cx="1417320" cy="72390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p:sp>
        <p:nvSpPr>
          <p:cNvPr id="2" name="文本框 1"/>
          <p:cNvSpPr txBox="1"/>
          <p:nvPr/>
        </p:nvSpPr>
        <p:spPr>
          <a:xfrm>
            <a:off x="311150" y="1378585"/>
            <a:ext cx="11572875" cy="5289550"/>
          </a:xfrm>
          <a:prstGeom prst="rect">
            <a:avLst/>
          </a:prstGeom>
          <a:noFill/>
        </p:spPr>
        <p:txBody>
          <a:bodyPr wrap="square" rtlCol="0">
            <a:noAutofit/>
          </a:bodyPr>
          <a:lstStyle/>
          <a:p>
            <a:r>
              <a:rPr lang="zh-CN" altLang="en-US" dirty="0">
                <a:latin typeface="华文中宋" panose="02010600040101010101" charset="-122"/>
                <a:ea typeface="华文中宋" panose="02010600040101010101" charset="-122"/>
                <a:cs typeface="华文中宋" panose="02010600040101010101" charset="-122"/>
                <a:sym typeface="+mn-ea"/>
              </a:rPr>
              <a:t>4. 静态法验证布朗运动规律</a:t>
            </a:r>
            <a:endParaRPr lang="zh-CN" altLang="en-US" dirty="0">
              <a:latin typeface="华文中宋" panose="02010600040101010101" charset="-122"/>
              <a:ea typeface="华文中宋" panose="02010600040101010101" charset="-122"/>
              <a:cs typeface="华文中宋" panose="02010600040101010101" charset="-122"/>
              <a:sym typeface="+mn-ea"/>
            </a:endParaRPr>
          </a:p>
          <a:p>
            <a:pPr indent="0" fontAlgn="auto">
              <a:spcBef>
                <a:spcPts val="600"/>
              </a:spcBef>
            </a:pP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通过</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静态法</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可以为验证上述两条布朗运动规律方程，并测量油滴的扩散系数η 和半径r。</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实验研究对象是带电的油滴，基本思想是使</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油滴处于受力平衡状态</a:t>
            </a:r>
            <a:r>
              <a:rPr lang="zh-CN" altLang="en-US" dirty="0">
                <a:latin typeface="宋体" panose="02010600030101010101" pitchFamily="2" charset="-122"/>
                <a:ea typeface="宋体" panose="02010600030101010101" pitchFamily="2" charset="-122"/>
                <a:cs typeface="宋体" panose="02010600030101010101" pitchFamily="2" charset="-122"/>
              </a:rPr>
              <a:t>。当油滴受力平衡时，可视为在竖直方向上静止不动，因此我们可以追踪粒子在水平方向上的一维布朗运动,通过实验数据验证上式。油滴通过喷雾器喷射进入两块相距为d的平行极板之间。油在喷射撕裂成油滴时，一般都是带电的。如果调节两极板之间的电压U,可使油滴悬浮在空中，如图2所示。设油滴的质量为m，所带的电量为q， 两极板间的电压为U，则油滴在平行极板之间所受重力mg，静电力qE = qU</a:t>
            </a:r>
            <a:r>
              <a:rPr lang="en-US" altLang="zh-CN" dirty="0">
                <a:latin typeface="宋体" panose="02010600030101010101" pitchFamily="2" charset="-122"/>
                <a:ea typeface="宋体" panose="02010600030101010101" pitchFamily="2" charset="-122"/>
                <a:cs typeface="宋体" panose="02010600030101010101" pitchFamily="2" charset="-122"/>
              </a:rPr>
              <a:t>/d</a:t>
            </a:r>
            <a:r>
              <a:rPr lang="zh-CN" altLang="en-US" dirty="0">
                <a:latin typeface="宋体" panose="02010600030101010101" pitchFamily="2" charset="-122"/>
                <a:ea typeface="宋体" panose="02010600030101010101" pitchFamily="2" charset="-122"/>
                <a:cs typeface="宋体" panose="02010600030101010101" pitchFamily="2" charset="-122"/>
              </a:rPr>
              <a:t> 。</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r>
              <a:rPr lang="zh-CN" altLang="en-US" dirty="0">
                <a:latin typeface="宋体" panose="02010600030101010101" pitchFamily="2" charset="-122"/>
                <a:ea typeface="宋体" panose="02010600030101010101" pitchFamily="2" charset="-122"/>
                <a:cs typeface="宋体" panose="02010600030101010101" pitchFamily="2" charset="-122"/>
              </a:rPr>
              <a:t>因m很小，难直接测量。油滴可视为球状，设密度为ρ，油滴的质量m可表示为</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pPr>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3983355" y="5308600"/>
            <a:ext cx="4228465" cy="782955"/>
          </a:xfrm>
          <a:prstGeom prst="rect">
            <a:avLst/>
          </a:prstGeom>
        </p:spPr>
      </p:pic>
      <p:pic>
        <p:nvPicPr>
          <p:cNvPr id="3" name="图片 2"/>
          <p:cNvPicPr>
            <a:picLocks noChangeAspect="1"/>
          </p:cNvPicPr>
          <p:nvPr/>
        </p:nvPicPr>
        <p:blipFill>
          <a:blip r:embed="rId2"/>
          <a:srcRect l="-2715" r="14040" b="11324"/>
          <a:stretch>
            <a:fillRect/>
          </a:stretch>
        </p:blipFill>
        <p:spPr>
          <a:xfrm>
            <a:off x="4700905" y="3429000"/>
            <a:ext cx="2096135" cy="135382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170" y="1305560"/>
            <a:ext cx="12014835" cy="5362575"/>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p:pic>
        <p:nvPicPr>
          <p:cNvPr id="7" name="图片 6" descr="2024-05-31 22:15:15.721000"/>
          <p:cNvPicPr>
            <a:picLocks noChangeAspect="1"/>
          </p:cNvPicPr>
          <p:nvPr/>
        </p:nvPicPr>
        <p:blipFill>
          <a:blip r:embed="rId1"/>
          <a:stretch>
            <a:fillRect/>
          </a:stretch>
        </p:blipFill>
        <p:spPr>
          <a:xfrm>
            <a:off x="2528570" y="2146300"/>
            <a:ext cx="7134225" cy="755015"/>
          </a:xfrm>
          <a:prstGeom prst="rect">
            <a:avLst/>
          </a:prstGeom>
        </p:spPr>
      </p:pic>
      <p:pic>
        <p:nvPicPr>
          <p:cNvPr id="9" name="图片 8" descr="2024-05-31 22:17:20.993000"/>
          <p:cNvPicPr>
            <a:picLocks noChangeAspect="1"/>
          </p:cNvPicPr>
          <p:nvPr/>
        </p:nvPicPr>
        <p:blipFill>
          <a:blip r:embed="rId2"/>
          <a:stretch>
            <a:fillRect/>
          </a:stretch>
        </p:blipFill>
        <p:spPr>
          <a:xfrm>
            <a:off x="3294380" y="4952365"/>
            <a:ext cx="5042535" cy="782320"/>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311150" y="1378585"/>
                <a:ext cx="11572875" cy="5289550"/>
              </a:xfrm>
              <a:prstGeom prst="rect">
                <a:avLst/>
              </a:prstGeom>
              <a:noFill/>
            </p:spPr>
            <p:txBody>
              <a:bodyPr wrap="square" rtlCol="0">
                <a:noAutofit/>
              </a:bodyPr>
              <a:lstStyle/>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而油滴的半径r可通过其</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在重力场中的终极速度求出</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。平行极板不加电压时，油滴受重力作用而加速下降，由于空气阻力的作用, 下降一段距离达到某一速度后，阻力</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sym typeface="+mn-ea"/>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𝑓</m:t>
                        </m:r>
                      </m:e>
                      <m:sub>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𝑟</m:t>
                        </m:r>
                      </m:sub>
                    </m:sSub>
                  </m:oMath>
                </a14:m>
                <a:r>
                  <a:rPr lang="zh-CN" altLang="en-US" dirty="0">
                    <a:latin typeface="宋体" panose="02010600030101010101" pitchFamily="2" charset="-122"/>
                    <a:ea typeface="宋体" panose="02010600030101010101" pitchFamily="2" charset="-122"/>
                    <a:cs typeface="宋体" panose="02010600030101010101" pitchFamily="2" charset="-122"/>
                    <a:sym typeface="+mn-ea"/>
                  </a:rPr>
                  <a:t>与重力mg平衡，如图3所示(空气浮力忽略不计)，油滴将</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sym typeface="+mn-ea"/>
                  </a:rPr>
                  <a:t>匀速下降</a:t>
                </a:r>
                <a:r>
                  <a:rPr lang="zh-CN" altLang="en-US" dirty="0">
                    <a:latin typeface="宋体" panose="02010600030101010101" pitchFamily="2" charset="-122"/>
                    <a:ea typeface="宋体" panose="02010600030101010101" pitchFamily="2" charset="-122"/>
                    <a:cs typeface="宋体" panose="02010600030101010101" pitchFamily="2" charset="-122"/>
                    <a:sym typeface="+mn-ea"/>
                  </a:rPr>
                  <a:t>。</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sym typeface="+mn-ea"/>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𝑣</m:t>
                        </m:r>
                      </m:e>
                      <m:sub>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𝑔</m:t>
                        </m:r>
                      </m:sub>
                    </m:sSub>
                  </m:oMath>
                </a14:m>
                <a:r>
                  <a:rPr lang="zh-CN" altLang="en-US" dirty="0">
                    <a:latin typeface="宋体" panose="02010600030101010101" pitchFamily="2" charset="-122"/>
                    <a:ea typeface="宋体" panose="02010600030101010101" pitchFamily="2" charset="-122"/>
                    <a:cs typeface="宋体" panose="02010600030101010101" pitchFamily="2" charset="-122"/>
                    <a:sym typeface="+mn-ea"/>
                  </a:rPr>
                  <a:t>称为终极速度。</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根据斯托克斯定律，</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其中η是空气的粘滞系数，r是油滴的半径。重力mg与阻力</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𝑓</m:t>
                        </m:r>
                      </m:e>
                      <m:sub>
                        <m:r>
                          <a:rPr lang="en-US" altLang="zh-CN" i="1">
                            <a:latin typeface="Cambria Math" panose="02040503050406030204" pitchFamily="18" charset="0"/>
                            <a:ea typeface="宋体" panose="02010600030101010101" pitchFamily="2" charset="-122"/>
                            <a:cs typeface="Cambria Math" panose="02040503050406030204" pitchFamily="18" charset="0"/>
                          </a:rPr>
                          <m:t>𝑟</m:t>
                        </m:r>
                      </m:sub>
                    </m:sSub>
                  </m:oMath>
                </a14:m>
                <a:r>
                  <a:rPr lang="en-US" altLang="zh-CN" dirty="0" err="1">
                    <a:latin typeface="宋体" panose="02010600030101010101" pitchFamily="2" charset="-122"/>
                    <a:ea typeface="宋体" panose="02010600030101010101" pitchFamily="2" charset="-122"/>
                    <a:cs typeface="宋体" panose="02010600030101010101" pitchFamily="2" charset="-122"/>
                  </a:rPr>
                  <a:t>平衡时</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由式</a:t>
                </a:r>
                <a:r>
                  <a:rPr lang="en-US" altLang="zh-CN" dirty="0">
                    <a:latin typeface="宋体" panose="02010600030101010101" pitchFamily="2" charset="-122"/>
                    <a:ea typeface="宋体" panose="02010600030101010101" pitchFamily="2" charset="-122"/>
                    <a:cs typeface="宋体" panose="02010600030101010101" pitchFamily="2" charset="-122"/>
                  </a:rPr>
                  <a:t>(9)(10)(11)</a:t>
                </a:r>
                <a:r>
                  <a:rPr lang="en-US" altLang="zh-CN" dirty="0" err="1">
                    <a:latin typeface="宋体" panose="02010600030101010101" pitchFamily="2" charset="-122"/>
                    <a:ea typeface="宋体" panose="02010600030101010101" pitchFamily="2" charset="-122"/>
                    <a:cs typeface="宋体" panose="02010600030101010101" pitchFamily="2" charset="-122"/>
                  </a:rPr>
                  <a:t>得到油滴的半径</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378585"/>
                <a:ext cx="11572875" cy="5289550"/>
              </a:xfrm>
              <a:prstGeom prst="rect">
                <a:avLst/>
              </a:prstGeom>
              <a:blipFill rotWithShape="1">
                <a:blip r:embed="rId3"/>
                <a:stretch>
                  <a:fillRect b="-9820"/>
                </a:stretch>
              </a:blipFill>
            </p:spPr>
            <p:txBody>
              <a:bodyPr/>
              <a:lstStyle/>
              <a:p>
                <a:r>
                  <a:rPr lang="zh-CN" altLang="en-US">
                    <a:noFill/>
                  </a:rPr>
                  <a:t> </a:t>
                </a:r>
              </a:p>
            </p:txBody>
          </p:sp>
        </mc:Fallback>
      </mc:AlternateContent>
      <p:pic>
        <p:nvPicPr>
          <p:cNvPr id="8" name="图片 7" descr="2024-05-31 22:16:30.192000"/>
          <p:cNvPicPr>
            <a:picLocks noChangeAspect="1"/>
          </p:cNvPicPr>
          <p:nvPr/>
        </p:nvPicPr>
        <p:blipFill>
          <a:blip r:embed="rId4"/>
          <a:stretch>
            <a:fillRect/>
          </a:stretch>
        </p:blipFill>
        <p:spPr>
          <a:xfrm>
            <a:off x="4590415" y="2345690"/>
            <a:ext cx="3194685" cy="2404110"/>
          </a:xfrm>
          <a:prstGeom prst="rect">
            <a:avLst/>
          </a:prstGeom>
        </p:spPr>
      </p:pic>
      <p:pic>
        <p:nvPicPr>
          <p:cNvPr id="10" name="图片 9" descr="2024-05-31 22:18:14.560000"/>
          <p:cNvPicPr>
            <a:picLocks noChangeAspect="1"/>
          </p:cNvPicPr>
          <p:nvPr/>
        </p:nvPicPr>
        <p:blipFill>
          <a:blip r:embed="rId5"/>
          <a:stretch>
            <a:fillRect/>
          </a:stretch>
        </p:blipFill>
        <p:spPr>
          <a:xfrm>
            <a:off x="3357245" y="5750560"/>
            <a:ext cx="5153660" cy="917575"/>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p:pic>
        <p:nvPicPr>
          <p:cNvPr id="3" name="图片 2" descr="2024-05-31 22:28:23.186000"/>
          <p:cNvPicPr>
            <a:picLocks noChangeAspect="1"/>
          </p:cNvPicPr>
          <p:nvPr/>
        </p:nvPicPr>
        <p:blipFill>
          <a:blip r:embed="rId1"/>
          <a:stretch>
            <a:fillRect/>
          </a:stretch>
        </p:blipFill>
        <p:spPr>
          <a:xfrm>
            <a:off x="3859530" y="3040380"/>
            <a:ext cx="4472940" cy="1038225"/>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215265" y="1646555"/>
                <a:ext cx="11663680" cy="4265930"/>
              </a:xfrm>
              <a:prstGeom prst="rect">
                <a:avLst/>
              </a:prstGeom>
              <a:noFill/>
            </p:spPr>
            <p:txBody>
              <a:bodyPr wrap="square" rtlCol="0">
                <a:noAutofit/>
              </a:bodyPr>
              <a:lstStyle/>
              <a:p>
                <a:r>
                  <a:rPr lang="en-US" altLang="zh-CN" dirty="0" err="1">
                    <a:latin typeface="宋体" panose="02010600030101010101" pitchFamily="2" charset="-122"/>
                    <a:ea typeface="宋体" panose="02010600030101010101" pitchFamily="2" charset="-122"/>
                    <a:cs typeface="宋体" panose="02010600030101010101" pitchFamily="2" charset="-122"/>
                    <a:sym typeface="+mn-ea"/>
                  </a:rPr>
                  <a:t>当两极板间的电压</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U </a:t>
                </a:r>
                <a:r>
                  <a:rPr lang="en-US" altLang="zh-CN" dirty="0" err="1">
                    <a:latin typeface="宋体" panose="02010600030101010101" pitchFamily="2" charset="-122"/>
                    <a:ea typeface="宋体" panose="02010600030101010101" pitchFamily="2" charset="-122"/>
                    <a:cs typeface="宋体" panose="02010600030101010101" pitchFamily="2" charset="-122"/>
                    <a:sym typeface="+mn-ea"/>
                  </a:rPr>
                  <a:t>为零时，油滴匀速下降的距离为</a:t>
                </a:r>
                <a:r>
                  <a:rPr lang="en-US" altLang="zh-CN"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cs typeface="宋体" panose="02010600030101010101" pitchFamily="2" charset="-122"/>
                    <a:sym typeface="+mn-ea"/>
                  </a:rPr>
                  <a:t>l，时间为</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sym typeface="+mn-ea"/>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𝑡</m:t>
                        </m:r>
                      </m:e>
                      <m:sub>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𝑔</m:t>
                        </m:r>
                      </m:sub>
                    </m:sSub>
                  </m:oMath>
                </a14:m>
                <a:r>
                  <a:rPr lang="en-US" altLang="zh-CN"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dirty="0" err="1">
                    <a:latin typeface="宋体" panose="02010600030101010101" pitchFamily="2" charset="-122"/>
                    <a:ea typeface="宋体" panose="02010600030101010101" pitchFamily="2" charset="-122"/>
                    <a:cs typeface="宋体" panose="02010600030101010101" pitchFamily="2" charset="-122"/>
                    <a:sym typeface="+mn-ea"/>
                  </a:rPr>
                  <a:t>则油滴的匀速下降速度</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sym typeface="+mn-ea"/>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𝑣</m:t>
                        </m:r>
                      </m:e>
                      <m:sub>
                        <m:r>
                          <a:rPr lang="en-US" altLang="zh-CN" i="1">
                            <a:latin typeface="Cambria Math" panose="02040503050406030204" pitchFamily="18" charset="0"/>
                            <a:ea typeface="宋体" panose="02010600030101010101" pitchFamily="2" charset="-122"/>
                            <a:cs typeface="Cambria Math" panose="02040503050406030204" pitchFamily="18" charset="0"/>
                            <a:sym typeface="+mn-ea"/>
                          </a:rPr>
                          <m:t>𝑔</m:t>
                        </m:r>
                      </m:sub>
                    </m:sSub>
                  </m:oMath>
                </a14:m>
                <a:r>
                  <a:rPr lang="en-US" altLang="zh-CN" dirty="0">
                    <a:latin typeface="宋体" panose="02010600030101010101" pitchFamily="2" charset="-122"/>
                    <a:ea typeface="宋体" panose="02010600030101010101" pitchFamily="2" charset="-122"/>
                    <a:cs typeface="宋体" panose="02010600030101010101" pitchFamily="2" charset="-122"/>
                    <a:sym typeface="+mn-ea"/>
                  </a:rPr>
                  <a:t>为:</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err="1">
                    <a:latin typeface="宋体" panose="02010600030101010101" pitchFamily="2" charset="-122"/>
                    <a:ea typeface="宋体" panose="02010600030101010101" pitchFamily="2" charset="-122"/>
                    <a:cs typeface="宋体" panose="02010600030101010101" pitchFamily="2" charset="-122"/>
                  </a:rPr>
                  <a:t>结合以上公式，油滴的半径</a:t>
                </a:r>
                <a:r>
                  <a:rPr lang="en-US" altLang="zh-CN" dirty="0">
                    <a:latin typeface="宋体" panose="02010600030101010101" pitchFamily="2" charset="-122"/>
                    <a:ea typeface="宋体" panose="02010600030101010101" pitchFamily="2" charset="-122"/>
                    <a:cs typeface="宋体" panose="02010600030101010101" pitchFamily="2" charset="-122"/>
                  </a:rPr>
                  <a:t> r </a:t>
                </a:r>
                <a:r>
                  <a:rPr lang="en-US" altLang="zh-CN" dirty="0" err="1">
                    <a:latin typeface="宋体" panose="02010600030101010101" pitchFamily="2" charset="-122"/>
                    <a:ea typeface="宋体" panose="02010600030101010101" pitchFamily="2" charset="-122"/>
                    <a:cs typeface="宋体" panose="02010600030101010101" pitchFamily="2" charset="-122"/>
                  </a:rPr>
                  <a:t>可表示为</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err="1">
                    <a:latin typeface="宋体" panose="02010600030101010101" pitchFamily="2" charset="-122"/>
                    <a:ea typeface="宋体" panose="02010600030101010101" pitchFamily="2" charset="-122"/>
                    <a:cs typeface="宋体" panose="02010600030101010101" pitchFamily="2" charset="-122"/>
                  </a:rPr>
                  <a:t>斯托克斯定律是以连续介质为前提的，</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对于半径小到</a:t>
                </a:r>
                <a14:m>
                  <m:oMath xmlns:m="http://schemas.openxmlformats.org/officeDocument/2006/math">
                    <m:sSup>
                      <m:sSupPr>
                        <m:ctrlP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10</m:t>
                        </m:r>
                      </m:e>
                      <m:sup>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m:t>
                        </m:r>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6</m:t>
                        </m:r>
                      </m:sup>
                    </m:sSup>
                  </m:oMath>
                </a14:m>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m的微小油滴，已不能将空气看作连续介质，空气的粘滞系数应作如下修正</a:t>
                </a:r>
                <a:r>
                  <a:rPr lang="en-US" altLang="zh-CN" dirty="0" err="1">
                    <a:latin typeface="宋体" panose="02010600030101010101" pitchFamily="2" charset="-122"/>
                    <a:ea typeface="宋体" panose="02010600030101010101" pitchFamily="2" charset="-122"/>
                    <a:cs typeface="宋体" panose="02010600030101010101" pitchFamily="2" charset="-122"/>
                  </a:rPr>
                  <a:t>:空气的粘滞系数修正公式</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err="1">
                    <a:latin typeface="宋体" panose="02010600030101010101" pitchFamily="2" charset="-122"/>
                    <a:ea typeface="宋体" panose="02010600030101010101" pitchFamily="2" charset="-122"/>
                    <a:cs typeface="宋体" panose="02010600030101010101" pitchFamily="2" charset="-122"/>
                  </a:rPr>
                  <a:t>其中</a:t>
                </a:r>
                <a:r>
                  <a:rPr lang="en-US" altLang="zh-CN" dirty="0">
                    <a:latin typeface="宋体" panose="02010600030101010101" pitchFamily="2" charset="-122"/>
                    <a:ea typeface="宋体" panose="02010600030101010101" pitchFamily="2" charset="-122"/>
                    <a:cs typeface="宋体" panose="02010600030101010101" pitchFamily="2" charset="-122"/>
                  </a:rPr>
                  <a:t> b </a:t>
                </a:r>
                <a:r>
                  <a:rPr lang="en-US" altLang="zh-CN" dirty="0" err="1">
                    <a:latin typeface="宋体" panose="02010600030101010101" pitchFamily="2" charset="-122"/>
                    <a:ea typeface="宋体" panose="02010600030101010101" pitchFamily="2" charset="-122"/>
                    <a:cs typeface="宋体" panose="02010600030101010101" pitchFamily="2" charset="-122"/>
                  </a:rPr>
                  <a:t>是修正常数，p</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为大气压强</a:t>
                </a:r>
                <a:r>
                  <a:rPr lang="en-US" altLang="zh-CN" dirty="0">
                    <a:latin typeface="宋体" panose="02010600030101010101" pitchFamily="2" charset="-122"/>
                    <a:ea typeface="宋体" panose="02010600030101010101" pitchFamily="2" charset="-122"/>
                    <a:cs typeface="宋体" panose="02010600030101010101" pitchFamily="2" charset="-122"/>
                  </a:rPr>
                  <a:t>。 </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15265" y="1646555"/>
                <a:ext cx="11663680" cy="4265930"/>
              </a:xfrm>
              <a:prstGeom prst="rect">
                <a:avLst/>
              </a:prstGeom>
              <a:blipFill rotWithShape="1">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3636645" y="1936115"/>
            <a:ext cx="4916170" cy="871855"/>
          </a:xfrm>
          <a:prstGeom prst="rect">
            <a:avLst/>
          </a:prstGeom>
        </p:spPr>
      </p:pic>
      <p:pic>
        <p:nvPicPr>
          <p:cNvPr id="6" name="图片 5" descr="2024-05-31 22:30:37.673000"/>
          <p:cNvPicPr>
            <a:picLocks noChangeAspect="1"/>
          </p:cNvPicPr>
          <p:nvPr/>
        </p:nvPicPr>
        <p:blipFill>
          <a:blip r:embed="rId4"/>
          <a:stretch>
            <a:fillRect/>
          </a:stretch>
        </p:blipFill>
        <p:spPr>
          <a:xfrm>
            <a:off x="3268662" y="4471035"/>
            <a:ext cx="5654675" cy="798830"/>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mc:Choice xmlns:a14="http://schemas.microsoft.com/office/drawing/2010/main" Requires="a14">
          <p:sp>
            <p:nvSpPr>
              <p:cNvPr id="2" name="文本框 1"/>
              <p:cNvSpPr txBox="1"/>
              <p:nvPr/>
            </p:nvSpPr>
            <p:spPr>
              <a:xfrm>
                <a:off x="311150" y="1378585"/>
                <a:ext cx="11654790" cy="4958715"/>
              </a:xfrm>
              <a:prstGeom prst="rect">
                <a:avLst/>
              </a:prstGeom>
              <a:noFill/>
            </p:spPr>
            <p:txBody>
              <a:bodyPr wrap="square" rtlCol="0">
                <a:noAutofit/>
              </a:bodyPr>
              <a:lstStyle/>
              <a:p>
                <a:r>
                  <a:rPr lang="en-US" altLang="zh-CN" sz="2400">
                    <a:latin typeface="宋体" panose="02010600030101010101" pitchFamily="2" charset="-122"/>
                    <a:ea typeface="宋体" panose="02010600030101010101" pitchFamily="2" charset="-122"/>
                    <a:cs typeface="宋体" panose="02010600030101010101" pitchFamily="2" charset="-122"/>
                  </a:rPr>
                  <a:t>已知参数:</a:t>
                </a:r>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endParaRPr lang="en-US" altLang="zh-CN" sz="2400">
                  <a:latin typeface="宋体" panose="02010600030101010101" pitchFamily="2" charset="-122"/>
                  <a:ea typeface="宋体" panose="02010600030101010101" pitchFamily="2" charset="-122"/>
                  <a:cs typeface="宋体" panose="02010600030101010101" pitchFamily="2" charset="-122"/>
                </a:endParaRPr>
              </a:p>
              <a:p>
                <a:r>
                  <a:rPr lang="en-US" altLang="zh-CN" sz="2400">
                    <a:latin typeface="宋体" panose="02010600030101010101" pitchFamily="2" charset="-122"/>
                    <a:ea typeface="宋体" panose="02010600030101010101" pitchFamily="2" charset="-122"/>
                    <a:cs typeface="宋体" panose="02010600030101010101" pitchFamily="2" charset="-122"/>
                  </a:rPr>
                  <a:t>待测参数为平衡电压 U 及下落时间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Cambria Math" panose="02040503050406030204" pitchFamily="18" charset="0"/>
                          </a:rPr>
                          <m:t>𝑡</m:t>
                        </m:r>
                      </m:e>
                      <m:sub>
                        <m:r>
                          <a:rPr lang="en-US" altLang="zh-CN" sz="2400" i="1">
                            <a:latin typeface="Cambria Math" panose="02040503050406030204" pitchFamily="18" charset="0"/>
                            <a:ea typeface="宋体" panose="02010600030101010101" pitchFamily="2" charset="-122"/>
                            <a:cs typeface="Cambria Math" panose="02040503050406030204" pitchFamily="18" charset="0"/>
                          </a:rPr>
                          <m:t>𝑔</m:t>
                        </m:r>
                      </m:sub>
                    </m:sSub>
                  </m:oMath>
                </a14:m>
                <a:r>
                  <a:rPr lang="en-US" altLang="zh-CN" sz="2400">
                    <a:latin typeface="宋体" panose="02010600030101010101" pitchFamily="2" charset="-122"/>
                    <a:ea typeface="宋体" panose="02010600030101010101" pitchFamily="2" charset="-122"/>
                    <a:cs typeface="宋体" panose="02010600030101010101" pitchFamily="2" charset="-122"/>
                  </a:rPr>
                  <a:t>。</a:t>
                </a:r>
                <a:endParaRPr lang="en-US" altLang="zh-CN" sz="240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378585"/>
                <a:ext cx="11654790" cy="4958715"/>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descr="2024-05-31 22:31:48.854000"/>
          <p:cNvPicPr>
            <a:picLocks noChangeAspect="1"/>
          </p:cNvPicPr>
          <p:nvPr/>
        </p:nvPicPr>
        <p:blipFill>
          <a:blip r:embed="rId2"/>
          <a:stretch>
            <a:fillRect/>
          </a:stretch>
        </p:blipFill>
        <p:spPr>
          <a:xfrm>
            <a:off x="4079875" y="1557655"/>
            <a:ext cx="4029710" cy="3834765"/>
          </a:xfrm>
          <a:prstGeom prst="rect">
            <a:avLst/>
          </a:prstGeom>
        </p:spPr>
      </p:pic>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296"/>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a:t>
              </a:r>
              <a:r>
                <a:rPr lang="en-US" altLang="zh-CN" sz="4800" b="1" dirty="0">
                  <a:solidFill>
                    <a:srgbClr val="56657C"/>
                  </a:solidFill>
                  <a:effectLst/>
                  <a:cs typeface="+mn-ea"/>
                  <a:sym typeface="+mn-lt"/>
                </a:rPr>
                <a:t>内容</a:t>
              </a:r>
              <a:endParaRPr lang="en-US" altLang="zh-CN"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44"/>
            </a:xfrm>
            <a:prstGeom prst="rect">
              <a:avLst/>
            </a:prstGeom>
            <a:noFill/>
          </p:spPr>
          <p:txBody>
            <a:bodyPr wrap="none" rtlCol="0">
              <a:spAutoFit/>
            </a:bodyPr>
            <a:lstStyle/>
            <a:p>
              <a:r>
                <a:rPr lang="en-US" altLang="zh-CN" sz="5000">
                  <a:solidFill>
                    <a:schemeClr val="bg1"/>
                  </a:solidFill>
                  <a:cs typeface="+mn-ea"/>
                  <a:sym typeface="+mn-lt"/>
                </a:rPr>
                <a:t>04</a:t>
              </a:r>
              <a:endParaRPr lang="en-US" altLang="zh-CN" sz="5000">
                <a:solidFill>
                  <a:schemeClr val="bg1"/>
                </a:solidFill>
                <a:cs typeface="+mn-ea"/>
                <a:sym typeface="+mn-lt"/>
              </a:endParaRPr>
            </a:p>
          </p:txBody>
        </p:sp>
      </p:gr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74005"/>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68"/>
            </a:xfrm>
            <a:prstGeom prst="rect">
              <a:avLst/>
            </a:prstGeom>
            <a:noFill/>
          </p:spPr>
          <p:txBody>
            <a:bodyPr wrap="none" rtlCol="0">
              <a:spAutoFit/>
            </a:bodyPr>
            <a:lstStyle/>
            <a:p>
              <a:r>
                <a:rPr lang="zh-CN" altLang="en-US" sz="2600" b="1" dirty="0">
                  <a:solidFill>
                    <a:schemeClr val="bg1"/>
                  </a:solidFill>
                  <a:cs typeface="+mn-ea"/>
                  <a:sym typeface="+mn-lt"/>
                </a:rPr>
                <a:t>实验</a:t>
              </a:r>
              <a:r>
                <a:rPr lang="en-US" altLang="zh-CN" sz="2600" b="1" dirty="0">
                  <a:solidFill>
                    <a:schemeClr val="bg1"/>
                  </a:solidFill>
                  <a:cs typeface="+mn-ea"/>
                  <a:sym typeface="+mn-lt"/>
                </a:rPr>
                <a:t>内容</a:t>
              </a:r>
              <a:endParaRPr lang="en-US" altLang="zh-CN"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311150" y="1378585"/>
                <a:ext cx="11570970" cy="5173345"/>
              </a:xfrm>
              <a:prstGeom prst="rect">
                <a:avLst/>
              </a:prstGeom>
              <a:noFill/>
            </p:spPr>
            <p:txBody>
              <a:bodyPr wrap="square" rtlCol="0">
                <a:noAutofit/>
              </a:bodyPr>
              <a:lstStyle/>
              <a:p>
                <a:r>
                  <a:rPr lang="en-US" altLang="zh-CN" dirty="0">
                    <a:latin typeface="华文中宋" panose="02010600040101010101" charset="-122"/>
                    <a:ea typeface="华文中宋" panose="02010600040101010101" charset="-122"/>
                    <a:cs typeface="华文中宋" panose="02010600040101010101" charset="-122"/>
                  </a:rPr>
                  <a:t>1. </a:t>
                </a:r>
                <a:r>
                  <a:rPr lang="en-US" altLang="zh-CN" dirty="0" err="1">
                    <a:latin typeface="华文中宋" panose="02010600040101010101" charset="-122"/>
                    <a:ea typeface="华文中宋" panose="02010600040101010101" charset="-122"/>
                    <a:cs typeface="华文中宋" panose="02010600040101010101" charset="-122"/>
                  </a:rPr>
                  <a:t>用温度计记录开始</a:t>
                </a:r>
                <a:r>
                  <a:rPr lang="zh-CN" altLang="en-US" dirty="0">
                    <a:latin typeface="华文中宋" panose="02010600040101010101" charset="-122"/>
                    <a:ea typeface="华文中宋" panose="02010600040101010101" charset="-122"/>
                    <a:cs typeface="华文中宋" panose="02010600040101010101" charset="-122"/>
                  </a:rPr>
                  <a:t>与结束</a:t>
                </a:r>
                <a:r>
                  <a:rPr lang="en-US" altLang="zh-CN" dirty="0" err="1">
                    <a:latin typeface="华文中宋" panose="02010600040101010101" charset="-122"/>
                    <a:ea typeface="华文中宋" panose="02010600040101010101" charset="-122"/>
                    <a:cs typeface="华文中宋" panose="02010600040101010101" charset="-122"/>
                  </a:rPr>
                  <a:t>实验</a:t>
                </a:r>
                <a:r>
                  <a:rPr lang="zh-CN" altLang="en-US" dirty="0">
                    <a:latin typeface="华文中宋" panose="02010600040101010101" charset="-122"/>
                    <a:ea typeface="华文中宋" panose="02010600040101010101" charset="-122"/>
                    <a:cs typeface="华文中宋" panose="02010600040101010101" charset="-122"/>
                  </a:rPr>
                  <a:t>时</a:t>
                </a:r>
                <a:r>
                  <a:rPr lang="en-US" altLang="zh-CN" dirty="0" err="1">
                    <a:latin typeface="华文中宋" panose="02010600040101010101" charset="-122"/>
                    <a:ea typeface="华文中宋" panose="02010600040101010101" charset="-122"/>
                    <a:cs typeface="华文中宋" panose="02010600040101010101" charset="-122"/>
                  </a:rPr>
                  <a:t>的温度</a:t>
                </a:r>
                <a:r>
                  <a:rPr lang="en-US" altLang="zh-CN" dirty="0">
                    <a:latin typeface="华文中宋" panose="02010600040101010101" charset="-122"/>
                    <a:ea typeface="华文中宋" panose="02010600040101010101" charset="-122"/>
                    <a:cs typeface="华文中宋" panose="02010600040101010101" charset="-122"/>
                  </a:rPr>
                  <a:t>。</a:t>
                </a:r>
                <a:endParaRPr lang="en-US" altLang="zh-CN" dirty="0">
                  <a:latin typeface="华文中宋" panose="02010600040101010101" charset="-122"/>
                  <a:ea typeface="华文中宋" panose="02010600040101010101" charset="-122"/>
                  <a:cs typeface="华文中宋" panose="02010600040101010101" charset="-122"/>
                </a:endParaRPr>
              </a:p>
              <a:p>
                <a:r>
                  <a:rPr lang="en-US" altLang="zh-CN" dirty="0">
                    <a:latin typeface="华文中宋" panose="02010600040101010101" charset="-122"/>
                    <a:ea typeface="华文中宋" panose="02010600040101010101" charset="-122"/>
                    <a:cs typeface="华文中宋" panose="02010600040101010101" charset="-122"/>
                  </a:rPr>
                  <a:t>2. </a:t>
                </a:r>
                <a:r>
                  <a:rPr lang="en-US" altLang="zh-CN" dirty="0" err="1">
                    <a:latin typeface="华文中宋" panose="02010600040101010101" charset="-122"/>
                    <a:ea typeface="华文中宋" panose="02010600040101010101" charset="-122"/>
                    <a:cs typeface="华文中宋" panose="02010600040101010101" charset="-122"/>
                  </a:rPr>
                  <a:t>仪器调整</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调节仪器面板上的三只平衡旋钮，将平行电极板调到水平。打开仪器和显示器开关，按“确认”键，选“</a:t>
                </a:r>
                <a:r>
                  <a:rPr lang="en-US" altLang="zh-CN" dirty="0" err="1">
                    <a:latin typeface="宋体" panose="02010600030101010101" pitchFamily="2" charset="-122"/>
                    <a:ea typeface="宋体" panose="02010600030101010101" pitchFamily="2" charset="-122"/>
                    <a:cs typeface="宋体" panose="02010600030101010101" pitchFamily="2" charset="-122"/>
                  </a:rPr>
                  <a:t>平衡法</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进入测量界面</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华文中宋" panose="02010600040101010101" charset="-122"/>
                    <a:ea typeface="华文中宋" panose="02010600040101010101" charset="-122"/>
                    <a:cs typeface="华文中宋" panose="02010600040101010101" charset="-122"/>
                  </a:rPr>
                  <a:t>3. </a:t>
                </a:r>
                <a:r>
                  <a:rPr lang="en-US" altLang="zh-CN" dirty="0" err="1">
                    <a:latin typeface="华文中宋" panose="02010600040101010101" charset="-122"/>
                    <a:ea typeface="华文中宋" panose="02010600040101010101" charset="-122"/>
                    <a:cs typeface="华文中宋" panose="02010600040101010101" charset="-122"/>
                  </a:rPr>
                  <a:t>测量前的练习</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(1)熟悉操作按键。按键1:计时开始/结束。按键2:0V/工作，电压在0V和工作状态之间切换。按键3:平衡/</a:t>
                </a:r>
                <a:r>
                  <a:rPr lang="en-US" altLang="zh-CN" dirty="0" err="1">
                    <a:latin typeface="宋体" panose="02010600030101010101" pitchFamily="2" charset="-122"/>
                    <a:ea typeface="宋体" panose="02010600030101010101" pitchFamily="2" charset="-122"/>
                    <a:cs typeface="宋体" panose="02010600030101010101" pitchFamily="2" charset="-122"/>
                  </a:rPr>
                  <a:t>提升，工作电压可在平衡电压和提升电压之间切换</a:t>
                </a:r>
                <a:r>
                  <a:rPr lang="en-US" altLang="zh-CN" dirty="0">
                    <a:latin typeface="宋体" panose="02010600030101010101" pitchFamily="2" charset="-122"/>
                    <a:ea typeface="宋体" panose="02010600030101010101" pitchFamily="2" charset="-122"/>
                    <a:cs typeface="宋体" panose="02010600030101010101" pitchFamily="2" charset="-122"/>
                  </a:rPr>
                  <a:t>， 提升电压比平衡电压高约200V。</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(2)</a:t>
                </a:r>
                <a:r>
                  <a:rPr lang="en-US" altLang="zh-CN" dirty="0" err="1">
                    <a:latin typeface="宋体" panose="02010600030101010101" pitchFamily="2" charset="-122"/>
                    <a:ea typeface="宋体" panose="02010600030101010101" pitchFamily="2" charset="-122"/>
                    <a:cs typeface="宋体" panose="02010600030101010101" pitchFamily="2" charset="-122"/>
                  </a:rPr>
                  <a:t>练习控制油滴平衡。用喷雾器向油滴盒内喷油，仔细调节“电压调节”旋钮</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使油滴置于分划板上某条横线附近，以便准确判断出这颗油滴是否平衡了。注意</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不要连续喷多次，以防堵塞极板上的小孔</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华文中宋" panose="02010600040101010101" charset="-122"/>
                    <a:ea typeface="华文中宋" panose="02010600040101010101" charset="-122"/>
                    <a:cs typeface="华文中宋" panose="02010600040101010101" charset="-122"/>
                  </a:rPr>
                  <a:t>4. </a:t>
                </a:r>
                <a:r>
                  <a:rPr lang="en-US" altLang="zh-CN" dirty="0" err="1">
                    <a:latin typeface="华文中宋" panose="02010600040101010101" charset="-122"/>
                    <a:ea typeface="华文中宋" panose="02010600040101010101" charset="-122"/>
                    <a:cs typeface="华文中宋" panose="02010600040101010101" charset="-122"/>
                  </a:rPr>
                  <a:t>正式测量</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测量时，</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选取在显示屏中的清晰油滴</a:t>
                </a:r>
                <a:r>
                  <a:rPr lang="en-US" altLang="zh-CN" dirty="0">
                    <a:latin typeface="宋体" panose="02010600030101010101" pitchFamily="2" charset="-122"/>
                    <a:ea typeface="宋体" panose="02010600030101010101" pitchFamily="2" charset="-122"/>
                    <a:cs typeface="宋体" panose="02010600030101010101" pitchFamily="2" charset="-122"/>
                  </a:rPr>
                  <a:t>，平衡电压为150-250V,匀速下落1.6mm的时间为20s左右。此时，油滴电量q和不确定度均较小。</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要求测3个不同的油滴。将按键2置于工作，按键3置于平衡，将电压调至200V左右。向油雾口喷油，调节显微镜旋钮，寻找移动缓慢的油滴，细调“电压调节”， 使油滴处于静止状态。记录此时的平衡电压U。将按键3切换为“提升”，使油滴上升至顶部网格线，然后将按键3切换为“平衡”使油滴静止。</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然后按下按键2，使电压为“0V”,油滴匀速下降。当下降到0格线时，迅速按下计时按钮，开始计时，待油滴下落至1.6mm格线，停止计时。记下油滴匀速下降的时间</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𝑡</m:t>
                        </m:r>
                      </m:e>
                      <m:sub>
                        <m:r>
                          <a:rPr lang="en-US" altLang="zh-CN" i="1">
                            <a:latin typeface="Cambria Math" panose="02040503050406030204" pitchFamily="18" charset="0"/>
                            <a:ea typeface="宋体" panose="02010600030101010101" pitchFamily="2" charset="-122"/>
                            <a:cs typeface="Cambria Math" panose="02040503050406030204" pitchFamily="18" charset="0"/>
                          </a:rPr>
                          <m:t>𝑔</m:t>
                        </m:r>
                      </m:sub>
                    </m:sSub>
                  </m:oMath>
                </a14:m>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测量完一次后，使油滴上升至顶部格线</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对同一颗油滴应测3次</a:t>
                </a:r>
                <a14:m>
                  <m:oMath xmlns:m="http://schemas.openxmlformats.org/officeDocument/2006/math">
                    <m:sSub>
                      <m:sSubPr>
                        <m:ctrlP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𝑡</m:t>
                        </m:r>
                      </m:e>
                      <m:sub>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𝑔</m:t>
                        </m:r>
                      </m:sub>
                    </m:sSub>
                  </m:oMath>
                </a14:m>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测完后对</a:t>
                </a:r>
                <a14:m>
                  <m:oMath xmlns:m="http://schemas.openxmlformats.org/officeDocument/2006/math">
                    <m:sSub>
                      <m:sSubPr>
                        <m:ctrlP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𝑡</m:t>
                        </m:r>
                      </m:e>
                      <m:sub>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𝑔</m:t>
                        </m:r>
                      </m:sub>
                    </m:sSub>
                  </m:oMath>
                </a14:m>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取平均值</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378585"/>
                <a:ext cx="11570970" cy="5173345"/>
              </a:xfrm>
              <a:prstGeom prst="rect">
                <a:avLst/>
              </a:prstGeom>
              <a:blipFill rotWithShape="1">
                <a:blip r:embed="rId1"/>
                <a:stretch>
                  <a:fillRect b="-2909"/>
                </a:stretch>
              </a:blipFill>
            </p:spPr>
            <p:txBody>
              <a:bodyPr/>
              <a:lstStyle/>
              <a:p>
                <a:r>
                  <a:rPr lang="zh-CN" altLang="en-US">
                    <a:noFill/>
                  </a:rPr>
                  <a:t> </a:t>
                </a:r>
              </a:p>
            </p:txBody>
          </p:sp>
        </mc:Fallback>
      </mc:AlternateContent>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68"/>
            </a:xfrm>
            <a:prstGeom prst="rect">
              <a:avLst/>
            </a:prstGeom>
            <a:noFill/>
          </p:spPr>
          <p:txBody>
            <a:bodyPr wrap="none" rtlCol="0">
              <a:spAutoFit/>
            </a:bodyPr>
            <a:lstStyle/>
            <a:p>
              <a:r>
                <a:rPr lang="zh-CN" altLang="en-US" sz="2600" b="1" dirty="0">
                  <a:solidFill>
                    <a:schemeClr val="bg1"/>
                  </a:solidFill>
                  <a:cs typeface="+mn-ea"/>
                  <a:sym typeface="+mn-lt"/>
                </a:rPr>
                <a:t>实验</a:t>
              </a:r>
              <a:r>
                <a:rPr lang="en-US" altLang="zh-CN" sz="2600" b="1" dirty="0">
                  <a:solidFill>
                    <a:schemeClr val="bg1"/>
                  </a:solidFill>
                  <a:cs typeface="+mn-ea"/>
                  <a:sym typeface="+mn-lt"/>
                </a:rPr>
                <a:t>内容</a:t>
              </a:r>
              <a:endParaRPr lang="en-US" altLang="zh-CN" sz="2600" b="1" dirty="0">
                <a:solidFill>
                  <a:schemeClr val="bg1"/>
                </a:solidFill>
                <a:cs typeface="+mn-ea"/>
                <a:sym typeface="+mn-lt"/>
              </a:endParaRPr>
            </a:p>
          </p:txBody>
        </p:sp>
      </p:grpSp>
      <p:sp>
        <p:nvSpPr>
          <p:cNvPr id="2" name="文本框 1"/>
          <p:cNvSpPr txBox="1"/>
          <p:nvPr/>
        </p:nvSpPr>
        <p:spPr>
          <a:xfrm>
            <a:off x="311150" y="1905000"/>
            <a:ext cx="11572875" cy="3769360"/>
          </a:xfrm>
          <a:prstGeom prst="rect">
            <a:avLst/>
          </a:prstGeom>
          <a:noFill/>
        </p:spPr>
        <p:txBody>
          <a:bodyPr wrap="square" rtlCol="0">
            <a:noAutofit/>
          </a:bodyPr>
          <a:lstStyle/>
          <a:p>
            <a:r>
              <a:rPr lang="en-US" altLang="zh-CN" dirty="0">
                <a:latin typeface="华文中宋" panose="02010600040101010101" charset="-122"/>
                <a:ea typeface="华文中宋" panose="02010600040101010101" charset="-122"/>
                <a:cs typeface="华文中宋" panose="02010600040101010101" charset="-122"/>
              </a:rPr>
              <a:t>5. </a:t>
            </a:r>
            <a:r>
              <a:rPr lang="en-US" altLang="zh-CN" dirty="0" err="1">
                <a:latin typeface="华文中宋" panose="02010600040101010101" charset="-122"/>
                <a:ea typeface="华文中宋" panose="02010600040101010101" charset="-122"/>
                <a:cs typeface="华文中宋" panose="02010600040101010101" charset="-122"/>
              </a:rPr>
              <a:t>计算油滴半径</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根据公式</a:t>
            </a:r>
            <a:r>
              <a:rPr lang="en-US" altLang="zh-CN" dirty="0">
                <a:latin typeface="宋体" panose="02010600030101010101" pitchFamily="2" charset="-122"/>
                <a:ea typeface="宋体" panose="02010600030101010101" pitchFamily="2" charset="-122"/>
                <a:cs typeface="宋体" panose="02010600030101010101" pitchFamily="2" charset="-122"/>
              </a:rPr>
              <a:t>(13)(14)(15) </a:t>
            </a:r>
            <a:r>
              <a:rPr lang="en-US" altLang="zh-CN" dirty="0" err="1">
                <a:latin typeface="宋体" panose="02010600030101010101" pitchFamily="2" charset="-122"/>
                <a:ea typeface="宋体" panose="02010600030101010101" pitchFamily="2" charset="-122"/>
                <a:cs typeface="宋体" panose="02010600030101010101" pitchFamily="2" charset="-122"/>
              </a:rPr>
              <a:t>计算出油滴的半径</a:t>
            </a:r>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华文中宋" panose="02010600040101010101" charset="-122"/>
                <a:ea typeface="华文中宋" panose="02010600040101010101" charset="-122"/>
                <a:cs typeface="华文中宋" panose="02010600040101010101" charset="-122"/>
              </a:rPr>
              <a:t>6. </a:t>
            </a:r>
            <a:r>
              <a:rPr lang="en-US" altLang="zh-CN" dirty="0" err="1">
                <a:latin typeface="华文中宋" panose="02010600040101010101" charset="-122"/>
                <a:ea typeface="华文中宋" panose="02010600040101010101" charset="-122"/>
                <a:cs typeface="华文中宋" panose="02010600040101010101" charset="-122"/>
              </a:rPr>
              <a:t>拍摄视频</a:t>
            </a:r>
            <a:endParaRPr lang="en-US" altLang="zh-CN" dirty="0">
              <a:latin typeface="华文中宋" panose="02010600040101010101" charset="-122"/>
              <a:ea typeface="华文中宋" panose="02010600040101010101" charset="-122"/>
              <a:cs typeface="华文中宋" panose="02010600040101010101"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调整CCD显微密立根油滴仪，确保能清晰观察到悬浮在流体中的微粒</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用摄像设备记录微粒的运动，拍摄视频</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288290"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i</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验证位移均值关系</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288290" indent="0" fontAlgn="auto"/>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用以上测量得到的不同半径的3个油滴，分别录制5组视频记录油滴布朗运动情况。每组视频120s</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以1秒为间隔，记录油滴的位置数据</a:t>
            </a:r>
            <a:r>
              <a:rPr lang="en-US" altLang="zh-CN" dirty="0">
                <a:latin typeface="宋体" panose="02010600030101010101" pitchFamily="2" charset="-122"/>
                <a:ea typeface="宋体" panose="02010600030101010101" pitchFamily="2" charset="-122"/>
                <a:cs typeface="宋体" panose="02010600030101010101" pitchFamily="2" charset="-122"/>
              </a:rPr>
              <a:t>。（由于录制过程中帧数存在不稳定的情况，真实间隔为1.004秒；但仍可保证间隔时间一致）</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288290" indent="0" fontAlgn="auto"/>
            <a:r>
              <a:rPr lang="en-US" altLang="zh-CN" dirty="0">
                <a:latin typeface="宋体" panose="02010600030101010101" pitchFamily="2" charset="-122"/>
                <a:ea typeface="宋体" panose="02010600030101010101" pitchFamily="2" charset="-122"/>
                <a:cs typeface="宋体" panose="02010600030101010101" pitchFamily="2" charset="-122"/>
              </a:rPr>
              <a:t>ii. </a:t>
            </a:r>
            <a:r>
              <a:rPr lang="en-US" altLang="zh-CN" dirty="0" err="1">
                <a:latin typeface="宋体" panose="02010600030101010101" pitchFamily="2" charset="-122"/>
                <a:ea typeface="宋体" panose="02010600030101010101" pitchFamily="2" charset="-122"/>
                <a:cs typeface="宋体" panose="02010600030101010101" pitchFamily="2" charset="-122"/>
              </a:rPr>
              <a:t>验证位移平方均值关系</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288290" indent="0" fontAlgn="auto"/>
            <a:r>
              <a:rPr lang="en-US" altLang="zh-CN" dirty="0">
                <a:latin typeface="宋体" panose="02010600030101010101" pitchFamily="2" charset="-122"/>
                <a:ea typeface="宋体" panose="02010600030101010101" pitchFamily="2" charset="-122"/>
                <a:cs typeface="宋体" panose="02010600030101010101" pitchFamily="2" charset="-122"/>
              </a:rPr>
              <a:t>用以上测量得到的</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不同半径的3个油滴，分别录制0-5秒、0-10秒、0-15秒、0-20秒、0-25秒、0-30秒的视频</a:t>
            </a:r>
            <a:r>
              <a:rPr lang="en-US" altLang="zh-CN" dirty="0">
                <a:latin typeface="宋体" panose="02010600030101010101" pitchFamily="2" charset="-122"/>
                <a:ea typeface="宋体" panose="02010600030101010101" pitchFamily="2" charset="-122"/>
                <a:cs typeface="宋体" panose="02010600030101010101" pitchFamily="2" charset="-122"/>
              </a:rPr>
              <a:t>记录油滴布朗运动情况。不同时间间隔各自测量10组。总计录制180个视频。每组视频取开头与结尾，记录油滴的位置数据。</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288290" indent="0" fontAlgn="auto"/>
            <a:r>
              <a:rPr lang="en-US" altLang="zh-CN" sz="3200" b="1" dirty="0" err="1">
                <a:highlight>
                  <a:srgbClr val="FF0000"/>
                </a:highlight>
                <a:latin typeface="宋体" panose="02010600030101010101" pitchFamily="2" charset="-122"/>
                <a:ea typeface="宋体" panose="02010600030101010101" pitchFamily="2" charset="-122"/>
                <a:cs typeface="宋体" panose="02010600030101010101" pitchFamily="2" charset="-122"/>
              </a:rPr>
              <a:t>保证每个视频中油滴运动相互独立，不存在时间间隔的重叠</a:t>
            </a:r>
            <a:r>
              <a:rPr lang="en-US" altLang="zh-CN" dirty="0">
                <a:highlight>
                  <a:srgbClr val="FF0000"/>
                </a:highlight>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68"/>
            </a:xfrm>
            <a:prstGeom prst="rect">
              <a:avLst/>
            </a:prstGeom>
            <a:noFill/>
          </p:spPr>
          <p:txBody>
            <a:bodyPr wrap="none" rtlCol="0">
              <a:spAutoFit/>
            </a:bodyPr>
            <a:lstStyle/>
            <a:p>
              <a:r>
                <a:rPr lang="zh-CN" altLang="en-US" sz="2600" b="1" dirty="0">
                  <a:solidFill>
                    <a:schemeClr val="bg1"/>
                  </a:solidFill>
                  <a:cs typeface="+mn-ea"/>
                  <a:sym typeface="+mn-lt"/>
                </a:rPr>
                <a:t>实验</a:t>
              </a:r>
              <a:r>
                <a:rPr lang="en-US" altLang="zh-CN" sz="2600" b="1" dirty="0">
                  <a:solidFill>
                    <a:schemeClr val="bg1"/>
                  </a:solidFill>
                  <a:cs typeface="+mn-ea"/>
                  <a:sym typeface="+mn-lt"/>
                </a:rPr>
                <a:t>内容</a:t>
              </a:r>
              <a:endParaRPr lang="en-US" altLang="zh-CN" sz="2600" b="1" dirty="0">
                <a:solidFill>
                  <a:schemeClr val="bg1"/>
                </a:solidFill>
                <a:cs typeface="+mn-ea"/>
                <a:sym typeface="+mn-lt"/>
              </a:endParaRPr>
            </a:p>
          </p:txBody>
        </p:sp>
      </p:grpSp>
      <p:sp>
        <p:nvSpPr>
          <p:cNvPr id="2" name="文本框 1"/>
          <p:cNvSpPr txBox="1"/>
          <p:nvPr/>
        </p:nvSpPr>
        <p:spPr>
          <a:xfrm>
            <a:off x="311150" y="2042795"/>
            <a:ext cx="11572875" cy="3171825"/>
          </a:xfrm>
          <a:prstGeom prst="rect">
            <a:avLst/>
          </a:prstGeom>
          <a:noFill/>
        </p:spPr>
        <p:txBody>
          <a:bodyPr wrap="square" rtlCol="0">
            <a:noAutofit/>
          </a:bodyPr>
          <a:lstStyle/>
          <a:p>
            <a:r>
              <a:rPr lang="en-US" altLang="zh-CN" dirty="0">
                <a:latin typeface="宋体" panose="02010600030101010101" pitchFamily="2" charset="-122"/>
                <a:ea typeface="宋体" panose="02010600030101010101" pitchFamily="2" charset="-122"/>
                <a:cs typeface="宋体" panose="02010600030101010101" pitchFamily="2" charset="-122"/>
              </a:rPr>
              <a:t>7. </a:t>
            </a:r>
            <a:r>
              <a:rPr lang="en-US" altLang="zh-CN" dirty="0" err="1">
                <a:latin typeface="宋体" panose="02010600030101010101" pitchFamily="2" charset="-122"/>
                <a:ea typeface="宋体" panose="02010600030101010101" pitchFamily="2" charset="-122"/>
                <a:cs typeface="宋体" panose="02010600030101010101" pitchFamily="2" charset="-122"/>
              </a:rPr>
              <a:t>视频分析</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用追踪软件</a:t>
            </a:r>
            <a:r>
              <a:rPr lang="en-US" altLang="zh-CN" dirty="0">
                <a:latin typeface="宋体" panose="02010600030101010101" pitchFamily="2" charset="-122"/>
                <a:ea typeface="宋体" panose="02010600030101010101" pitchFamily="2" charset="-122"/>
                <a:cs typeface="宋体" panose="02010600030101010101" pitchFamily="2" charset="-122"/>
              </a:rPr>
              <a:t>(Tracker)导入视频，追踪微粒的运动轨迹。每组数据120s， 每秒3帧，分别记录3个油滴的位移随时间变化数据。</a:t>
            </a:r>
            <a:endParaRPr lang="en-US" altLang="zh-CN" dirty="0">
              <a:latin typeface="宋体" panose="02010600030101010101" pitchFamily="2" charset="-122"/>
              <a:ea typeface="宋体" panose="02010600030101010101" pitchFamily="2" charset="-122"/>
              <a:cs typeface="宋体" panose="02010600030101010101" pitchFamily="2" charset="-122"/>
            </a:endParaRPr>
          </a:p>
          <a:p>
            <a:r>
              <a:rPr lang="en-US" altLang="zh-CN" dirty="0">
                <a:latin typeface="宋体" panose="02010600030101010101" pitchFamily="2" charset="-122"/>
                <a:ea typeface="宋体" panose="02010600030101010101" pitchFamily="2" charset="-122"/>
                <a:cs typeface="宋体" panose="02010600030101010101" pitchFamily="2" charset="-122"/>
              </a:rPr>
              <a:t>8. </a:t>
            </a:r>
            <a:r>
              <a:rPr lang="en-US" altLang="zh-CN" dirty="0" err="1">
                <a:latin typeface="宋体" panose="02010600030101010101" pitchFamily="2" charset="-122"/>
                <a:ea typeface="宋体" panose="02010600030101010101" pitchFamily="2" charset="-122"/>
                <a:cs typeface="宋体" panose="02010600030101010101" pitchFamily="2" charset="-122"/>
              </a:rPr>
              <a:t>数据处理</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计算每组数据</a:t>
            </a:r>
            <a:r>
              <a:rPr lang="zh-CN" altLang="en-US" dirty="0">
                <a:latin typeface="宋体" panose="02010600030101010101" pitchFamily="2" charset="-122"/>
                <a:ea typeface="宋体" panose="02010600030101010101" pitchFamily="2" charset="-122"/>
                <a:cs typeface="宋体" panose="02010600030101010101" pitchFamily="2" charset="-122"/>
              </a:rPr>
              <a:t>相</a:t>
            </a:r>
            <a:r>
              <a:rPr lang="en-US" altLang="zh-CN" dirty="0" err="1">
                <a:latin typeface="宋体" panose="02010600030101010101" pitchFamily="2" charset="-122"/>
                <a:ea typeface="宋体" panose="02010600030101010101" pitchFamily="2" charset="-122"/>
                <a:cs typeface="宋体" panose="02010600030101010101" pitchFamily="2" charset="-122"/>
              </a:rPr>
              <a:t>同时间间隔的位移均值⟨x</a:t>
            </a:r>
            <a:r>
              <a:rPr lang="en-US" altLang="zh-CN" dirty="0">
                <a:latin typeface="宋体" panose="02010600030101010101" pitchFamily="2" charset="-122"/>
                <a:ea typeface="宋体" panose="02010600030101010101" pitchFamily="2" charset="-122"/>
                <a:cs typeface="宋体" panose="02010600030101010101" pitchFamily="2" charset="-122"/>
              </a:rPr>
              <a:t>(t)⟩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计算每组数据不同时间间隔的位移平方均值⟨x² (t)⟩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a:latin typeface="宋体" panose="02010600030101010101" pitchFamily="2" charset="-122"/>
                <a:ea typeface="宋体" panose="02010600030101010101" pitchFamily="2" charset="-122"/>
                <a:cs typeface="宋体" panose="02010600030101010101" pitchFamily="2" charset="-122"/>
              </a:rPr>
              <a:t>用Origin软件线性拟合绘制每组数据位移平方均值⟨x² (t)⟩</a:t>
            </a:r>
            <a:r>
              <a:rPr lang="en-US" altLang="zh-CN" dirty="0" err="1">
                <a:latin typeface="宋体" panose="02010600030101010101" pitchFamily="2" charset="-122"/>
                <a:ea typeface="宋体" panose="02010600030101010101" pitchFamily="2" charset="-122"/>
                <a:cs typeface="宋体" panose="02010600030101010101" pitchFamily="2" charset="-122"/>
              </a:rPr>
              <a:t>与时间t的关系图</a:t>
            </a:r>
            <a:r>
              <a:rPr lang="en-US" altLang="zh-CN" dirty="0">
                <a:latin typeface="宋体" panose="02010600030101010101" pitchFamily="2" charset="-122"/>
                <a:ea typeface="宋体" panose="02010600030101010101" pitchFamily="2" charset="-122"/>
                <a:cs typeface="宋体" panose="02010600030101010101" pitchFamily="2" charset="-122"/>
              </a:rPr>
              <a:t>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计算每组数据的不确定度，并进行比较</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rPr>
              <a:t>计算并验证扩散系数D</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en-US" altLang="zh-CN" dirty="0" err="1">
                <a:latin typeface="宋体" panose="02010600030101010101" pitchFamily="2" charset="-122"/>
                <a:ea typeface="宋体" panose="02010600030101010101" pitchFamily="2" charset="-122"/>
                <a:cs typeface="宋体" panose="02010600030101010101" pitchFamily="2" charset="-122"/>
                <a:sym typeface="+mn-ea"/>
              </a:rPr>
              <a:t>如果每组数据的结果的理论值与实际值相差过大，分析其原因</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296"/>
            </a:xfrm>
            <a:prstGeom prst="rect">
              <a:avLst/>
            </a:prstGeom>
            <a:noFill/>
          </p:spPr>
          <p:txBody>
            <a:bodyPr wrap="square" rtlCol="0">
              <a:spAutoFit/>
            </a:bodyPr>
            <a:lstStyle/>
            <a:p>
              <a:pPr algn="l"/>
              <a:r>
                <a:rPr lang="zh-CN" altLang="en-US" sz="4800" b="1" dirty="0">
                  <a:solidFill>
                    <a:srgbClr val="56657C"/>
                  </a:solidFill>
                  <a:effectLst/>
                  <a:cs typeface="+mn-ea"/>
                  <a:sym typeface="+mn-lt"/>
                </a:rPr>
                <a:t>数据</a:t>
              </a:r>
              <a:r>
                <a:rPr lang="en-US" altLang="zh-CN" sz="4800" b="1" dirty="0">
                  <a:solidFill>
                    <a:srgbClr val="56657C"/>
                  </a:solidFill>
                  <a:effectLst/>
                  <a:cs typeface="+mn-ea"/>
                  <a:sym typeface="+mn-lt"/>
                </a:rPr>
                <a:t>记录</a:t>
              </a:r>
              <a:endParaRPr lang="en-US" altLang="zh-CN"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44"/>
            </a:xfrm>
            <a:prstGeom prst="rect">
              <a:avLst/>
            </a:prstGeom>
            <a:noFill/>
          </p:spPr>
          <p:txBody>
            <a:bodyPr wrap="none" rtlCol="0">
              <a:spAutoFit/>
            </a:bodyPr>
            <a:lstStyle/>
            <a:p>
              <a:r>
                <a:rPr lang="en-US" altLang="zh-CN" sz="5000">
                  <a:solidFill>
                    <a:schemeClr val="bg1"/>
                  </a:solidFill>
                  <a:cs typeface="+mn-ea"/>
                  <a:sym typeface="+mn-lt"/>
                </a:rPr>
                <a:t>05</a:t>
              </a:r>
              <a:endParaRPr lang="zh-CN" altLang="en-US" sz="5000">
                <a:solidFill>
                  <a:schemeClr val="bg1"/>
                </a:solidFill>
                <a:cs typeface="+mn-ea"/>
                <a:sym typeface="+mn-lt"/>
              </a:endParaRPr>
            </a:p>
          </p:txBody>
        </p:sp>
      </p:gr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小视频.png小视频"/>
          <p:cNvPicPr>
            <a:picLocks noChangeAspect="1"/>
          </p:cNvPicPr>
          <p:nvPr/>
        </p:nvPicPr>
        <p:blipFill>
          <a:blip r:embed="rId1"/>
          <a:srcRect/>
          <a:stretch>
            <a:fillRect/>
          </a:stretch>
        </p:blipFill>
        <p:spPr>
          <a:xfrm>
            <a:off x="-317" y="0"/>
            <a:ext cx="12190095" cy="6858000"/>
          </a:xfrm>
          <a:prstGeom prst="rect">
            <a:avLst/>
          </a:prstGeom>
        </p:spPr>
      </p:pic>
      <p:sp>
        <p:nvSpPr>
          <p:cNvPr id="86" name="文本框 85"/>
          <p:cNvSpPr txBox="1"/>
          <p:nvPr/>
        </p:nvSpPr>
        <p:spPr>
          <a:xfrm>
            <a:off x="5433695" y="3506470"/>
            <a:ext cx="2976880" cy="460375"/>
          </a:xfrm>
          <a:prstGeom prst="rect">
            <a:avLst/>
          </a:prstGeom>
          <a:noFill/>
        </p:spPr>
        <p:txBody>
          <a:bodyPr wrap="square" rtlCol="0">
            <a:spAutoFit/>
          </a:bodyPr>
          <a:lstStyle/>
          <a:p>
            <a:pPr algn="l"/>
            <a:r>
              <a:rPr lang="zh-CN" altLang="en-US" sz="2400" b="1">
                <a:solidFill>
                  <a:srgbClr val="495176"/>
                </a:solidFill>
                <a:effectLst/>
                <a:cs typeface="+mn-ea"/>
                <a:sym typeface="+mn-lt"/>
              </a:rPr>
              <a:t>数据记录</a:t>
            </a:r>
            <a:endParaRPr lang="zh-CN" altLang="en-US" sz="2400" b="1">
              <a:solidFill>
                <a:srgbClr val="495176"/>
              </a:solidFill>
              <a:effectLst/>
              <a:cs typeface="+mn-ea"/>
              <a:sym typeface="+mn-lt"/>
            </a:endParaRPr>
          </a:p>
        </p:txBody>
      </p:sp>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2" name="圆角矩形 51"/>
          <p:cNvSpPr/>
          <p:nvPr/>
        </p:nvSpPr>
        <p:spPr>
          <a:xfrm>
            <a:off x="1528445" y="2322830"/>
            <a:ext cx="500380" cy="500380"/>
          </a:xfrm>
          <a:prstGeom prst="roundRect">
            <a:avLst>
              <a:gd name="adj" fmla="val 50000"/>
            </a:avLst>
          </a:prstGeom>
          <a:solidFill>
            <a:srgbClr val="65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9" name="文本框 18"/>
          <p:cNvSpPr txBox="1"/>
          <p:nvPr/>
        </p:nvSpPr>
        <p:spPr>
          <a:xfrm>
            <a:off x="2241550" y="2362835"/>
            <a:ext cx="2976880" cy="460375"/>
          </a:xfrm>
          <a:prstGeom prst="rect">
            <a:avLst/>
          </a:prstGeom>
          <a:noFill/>
        </p:spPr>
        <p:txBody>
          <a:bodyPr wrap="square" rtlCol="0">
            <a:spAutoFit/>
          </a:bodyPr>
          <a:lstStyle/>
          <a:p>
            <a:pPr algn="l"/>
            <a:r>
              <a:rPr lang="zh-CN" altLang="en-US" sz="2400" b="1">
                <a:solidFill>
                  <a:srgbClr val="495176"/>
                </a:solidFill>
                <a:effectLst/>
                <a:cs typeface="+mn-ea"/>
                <a:sym typeface="+mn-lt"/>
              </a:rPr>
              <a:t>实验目的</a:t>
            </a:r>
            <a:endParaRPr lang="zh-CN" altLang="en-US" sz="2400" b="1">
              <a:solidFill>
                <a:srgbClr val="495176"/>
              </a:solidFill>
              <a:effectLst/>
              <a:cs typeface="+mn-ea"/>
              <a:sym typeface="+mn-lt"/>
            </a:endParaRPr>
          </a:p>
        </p:txBody>
      </p:sp>
      <p:sp>
        <p:nvSpPr>
          <p:cNvPr id="55" name="文本框 54"/>
          <p:cNvSpPr txBox="1"/>
          <p:nvPr/>
        </p:nvSpPr>
        <p:spPr>
          <a:xfrm>
            <a:off x="1528445" y="2331085"/>
            <a:ext cx="527685" cy="461645"/>
          </a:xfrm>
          <a:prstGeom prst="rect">
            <a:avLst/>
          </a:prstGeom>
          <a:noFill/>
        </p:spPr>
        <p:txBody>
          <a:bodyPr wrap="none" rtlCol="0">
            <a:spAutoFit/>
          </a:bodyPr>
          <a:lstStyle/>
          <a:p>
            <a:r>
              <a:rPr lang="en-US" altLang="zh-CN" sz="2400">
                <a:solidFill>
                  <a:srgbClr val="FAFAFA"/>
                </a:solidFill>
                <a:cs typeface="+mn-ea"/>
                <a:sym typeface="+mn-lt"/>
              </a:rPr>
              <a:t>01</a:t>
            </a:r>
            <a:endParaRPr lang="en-US" altLang="zh-CN" sz="2400">
              <a:solidFill>
                <a:srgbClr val="FAFAFA"/>
              </a:solidFill>
              <a:cs typeface="+mn-ea"/>
              <a:sym typeface="+mn-lt"/>
            </a:endParaRPr>
          </a:p>
        </p:txBody>
      </p:sp>
      <p:sp>
        <p:nvSpPr>
          <p:cNvPr id="57" name="圆角矩形 56"/>
          <p:cNvSpPr/>
          <p:nvPr/>
        </p:nvSpPr>
        <p:spPr>
          <a:xfrm>
            <a:off x="1504315" y="4492625"/>
            <a:ext cx="500380" cy="500380"/>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657C"/>
              </a:solidFill>
              <a:cs typeface="+mn-ea"/>
              <a:sym typeface="+mn-lt"/>
            </a:endParaRPr>
          </a:p>
        </p:txBody>
      </p:sp>
      <p:sp>
        <p:nvSpPr>
          <p:cNvPr id="58" name="文本框 57"/>
          <p:cNvSpPr txBox="1"/>
          <p:nvPr/>
        </p:nvSpPr>
        <p:spPr>
          <a:xfrm>
            <a:off x="2241550" y="3484245"/>
            <a:ext cx="2976880" cy="460375"/>
          </a:xfrm>
          <a:prstGeom prst="rect">
            <a:avLst/>
          </a:prstGeom>
          <a:noFill/>
        </p:spPr>
        <p:txBody>
          <a:bodyPr wrap="square" rtlCol="0">
            <a:spAutoFit/>
          </a:bodyPr>
          <a:lstStyle/>
          <a:p>
            <a:pPr algn="l"/>
            <a:r>
              <a:rPr lang="zh-CN" altLang="en-US" sz="2400" b="1" dirty="0">
                <a:solidFill>
                  <a:srgbClr val="495176"/>
                </a:solidFill>
                <a:effectLst/>
                <a:cs typeface="+mn-ea"/>
                <a:sym typeface="+mn-lt"/>
              </a:rPr>
              <a:t>实验仪器</a:t>
            </a:r>
            <a:endParaRPr lang="zh-CN" altLang="en-US" sz="2400" b="1" dirty="0">
              <a:solidFill>
                <a:srgbClr val="495176"/>
              </a:solidFill>
              <a:effectLst/>
              <a:cs typeface="+mn-ea"/>
              <a:sym typeface="+mn-lt"/>
            </a:endParaRPr>
          </a:p>
        </p:txBody>
      </p:sp>
      <p:sp>
        <p:nvSpPr>
          <p:cNvPr id="60" name="文本框 59"/>
          <p:cNvSpPr txBox="1"/>
          <p:nvPr/>
        </p:nvSpPr>
        <p:spPr>
          <a:xfrm>
            <a:off x="1504315" y="4491990"/>
            <a:ext cx="521970" cy="460375"/>
          </a:xfrm>
          <a:prstGeom prst="rect">
            <a:avLst/>
          </a:prstGeom>
          <a:noFill/>
        </p:spPr>
        <p:txBody>
          <a:bodyPr wrap="none" rtlCol="0">
            <a:spAutoFit/>
          </a:bodyPr>
          <a:lstStyle/>
          <a:p>
            <a:r>
              <a:rPr lang="en-US" altLang="zh-CN" sz="2400">
                <a:solidFill>
                  <a:schemeClr val="bg1"/>
                </a:solidFill>
                <a:cs typeface="+mn-ea"/>
                <a:sym typeface="+mn-lt"/>
              </a:rPr>
              <a:t>03</a:t>
            </a:r>
            <a:endParaRPr lang="en-US" altLang="zh-CN" sz="2400">
              <a:solidFill>
                <a:schemeClr val="bg1"/>
              </a:solidFill>
              <a:cs typeface="+mn-ea"/>
              <a:sym typeface="+mn-lt"/>
            </a:endParaRPr>
          </a:p>
        </p:txBody>
      </p:sp>
      <p:sp>
        <p:nvSpPr>
          <p:cNvPr id="62" name="圆角矩形 61"/>
          <p:cNvSpPr/>
          <p:nvPr/>
        </p:nvSpPr>
        <p:spPr>
          <a:xfrm>
            <a:off x="1525905" y="3440430"/>
            <a:ext cx="500380" cy="500380"/>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63" name="文本框 62"/>
          <p:cNvSpPr txBox="1"/>
          <p:nvPr/>
        </p:nvSpPr>
        <p:spPr>
          <a:xfrm>
            <a:off x="2241550" y="4492625"/>
            <a:ext cx="2976880" cy="460375"/>
          </a:xfrm>
          <a:prstGeom prst="rect">
            <a:avLst/>
          </a:prstGeom>
          <a:noFill/>
        </p:spPr>
        <p:txBody>
          <a:bodyPr wrap="square" rtlCol="0">
            <a:spAutoFit/>
          </a:bodyPr>
          <a:lstStyle/>
          <a:p>
            <a:pPr algn="l"/>
            <a:r>
              <a:rPr lang="zh-CN" altLang="en-US" sz="2400" b="1" dirty="0">
                <a:solidFill>
                  <a:srgbClr val="495176"/>
                </a:solidFill>
                <a:effectLst/>
                <a:cs typeface="+mn-ea"/>
                <a:sym typeface="+mn-lt"/>
              </a:rPr>
              <a:t>实验原理</a:t>
            </a:r>
            <a:endParaRPr lang="zh-CN" altLang="en-US" sz="2400" b="1" dirty="0">
              <a:solidFill>
                <a:srgbClr val="495176"/>
              </a:solidFill>
              <a:effectLst/>
              <a:cs typeface="+mn-ea"/>
              <a:sym typeface="+mn-lt"/>
            </a:endParaRPr>
          </a:p>
        </p:txBody>
      </p:sp>
      <p:sp>
        <p:nvSpPr>
          <p:cNvPr id="65" name="文本框 64"/>
          <p:cNvSpPr txBox="1"/>
          <p:nvPr/>
        </p:nvSpPr>
        <p:spPr>
          <a:xfrm>
            <a:off x="1534160" y="3427730"/>
            <a:ext cx="521970" cy="460375"/>
          </a:xfrm>
          <a:prstGeom prst="rect">
            <a:avLst/>
          </a:prstGeom>
          <a:noFill/>
        </p:spPr>
        <p:txBody>
          <a:bodyPr wrap="none" rtlCol="0">
            <a:spAutoFit/>
          </a:bodyPr>
          <a:lstStyle/>
          <a:p>
            <a:r>
              <a:rPr lang="en-US" altLang="zh-CN" sz="2400">
                <a:solidFill>
                  <a:schemeClr val="bg1"/>
                </a:solidFill>
                <a:cs typeface="+mn-ea"/>
                <a:sym typeface="+mn-lt"/>
              </a:rPr>
              <a:t>02</a:t>
            </a:r>
            <a:endParaRPr lang="en-US" altLang="zh-CN" sz="2400">
              <a:solidFill>
                <a:schemeClr val="bg1"/>
              </a:solidFill>
              <a:cs typeface="+mn-ea"/>
              <a:sym typeface="+mn-lt"/>
            </a:endParaRPr>
          </a:p>
        </p:txBody>
      </p:sp>
      <p:sp>
        <p:nvSpPr>
          <p:cNvPr id="67" name="圆角矩形 66"/>
          <p:cNvSpPr/>
          <p:nvPr/>
        </p:nvSpPr>
        <p:spPr>
          <a:xfrm>
            <a:off x="4669155" y="2361565"/>
            <a:ext cx="500380" cy="500380"/>
          </a:xfrm>
          <a:prstGeom prst="roundRect">
            <a:avLst>
              <a:gd name="adj" fmla="val 50000"/>
            </a:avLst>
          </a:prstGeom>
          <a:solidFill>
            <a:srgbClr val="65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95176"/>
              </a:solidFill>
              <a:cs typeface="+mn-ea"/>
              <a:sym typeface="+mn-lt"/>
            </a:endParaRPr>
          </a:p>
        </p:txBody>
      </p:sp>
      <p:sp>
        <p:nvSpPr>
          <p:cNvPr id="70" name="文本框 69"/>
          <p:cNvSpPr txBox="1"/>
          <p:nvPr/>
        </p:nvSpPr>
        <p:spPr>
          <a:xfrm>
            <a:off x="5431155" y="2402840"/>
            <a:ext cx="2976880" cy="460375"/>
          </a:xfrm>
          <a:prstGeom prst="rect">
            <a:avLst/>
          </a:prstGeom>
          <a:noFill/>
        </p:spPr>
        <p:txBody>
          <a:bodyPr wrap="square" rtlCol="0">
            <a:spAutoFit/>
          </a:bodyPr>
          <a:lstStyle/>
          <a:p>
            <a:pPr algn="l"/>
            <a:r>
              <a:rPr lang="zh-CN" altLang="en-US" sz="2400" b="1">
                <a:solidFill>
                  <a:srgbClr val="495176"/>
                </a:solidFill>
                <a:effectLst/>
                <a:cs typeface="+mn-ea"/>
                <a:sym typeface="+mn-lt"/>
              </a:rPr>
              <a:t>实验内容</a:t>
            </a:r>
            <a:endParaRPr lang="zh-CN" altLang="en-US" sz="2400" b="1">
              <a:solidFill>
                <a:srgbClr val="495176"/>
              </a:solidFill>
              <a:effectLst/>
              <a:cs typeface="+mn-ea"/>
              <a:sym typeface="+mn-lt"/>
            </a:endParaRPr>
          </a:p>
        </p:txBody>
      </p:sp>
      <p:sp>
        <p:nvSpPr>
          <p:cNvPr id="72" name="文本框 71"/>
          <p:cNvSpPr txBox="1"/>
          <p:nvPr/>
        </p:nvSpPr>
        <p:spPr>
          <a:xfrm>
            <a:off x="4690745" y="2372995"/>
            <a:ext cx="527685" cy="461645"/>
          </a:xfrm>
          <a:prstGeom prst="rect">
            <a:avLst/>
          </a:prstGeom>
          <a:noFill/>
        </p:spPr>
        <p:txBody>
          <a:bodyPr wrap="none" rtlCol="0">
            <a:spAutoFit/>
          </a:bodyPr>
          <a:lstStyle/>
          <a:p>
            <a:r>
              <a:rPr lang="en-US" altLang="zh-CN" sz="2400">
                <a:solidFill>
                  <a:schemeClr val="bg1"/>
                </a:solidFill>
                <a:cs typeface="+mn-ea"/>
                <a:sym typeface="+mn-lt"/>
              </a:rPr>
              <a:t>04</a:t>
            </a:r>
            <a:endParaRPr lang="en-US" altLang="zh-CN" sz="2400">
              <a:solidFill>
                <a:schemeClr val="bg1"/>
              </a:solidFill>
              <a:cs typeface="+mn-ea"/>
              <a:sym typeface="+mn-lt"/>
            </a:endParaRPr>
          </a:p>
        </p:txBody>
      </p:sp>
      <p:sp>
        <p:nvSpPr>
          <p:cNvPr id="68" name="文本框 67"/>
          <p:cNvSpPr txBox="1"/>
          <p:nvPr/>
        </p:nvSpPr>
        <p:spPr>
          <a:xfrm>
            <a:off x="4974908" y="1931035"/>
            <a:ext cx="2280285" cy="337185"/>
          </a:xfrm>
          <a:prstGeom prst="rect">
            <a:avLst/>
          </a:prstGeom>
          <a:noFill/>
          <a:effectLst/>
        </p:spPr>
        <p:txBody>
          <a:bodyPr wrap="square" rtlCol="0">
            <a:spAutoFit/>
          </a:bodyPr>
          <a:lstStyle/>
          <a:p>
            <a:pPr algn="ctr"/>
            <a:r>
              <a:rPr lang="zh-CN" altLang="en-US" sz="1600" b="1" spc="400">
                <a:solidFill>
                  <a:schemeClr val="bg1">
                    <a:lumMod val="75000"/>
                  </a:schemeClr>
                </a:solidFill>
                <a:effectLst/>
                <a:uFillTx/>
                <a:cs typeface="+mn-ea"/>
                <a:sym typeface="+mn-lt"/>
              </a:rPr>
              <a:t>CONTANTS</a:t>
            </a:r>
            <a:endParaRPr lang="zh-CN" altLang="en-US" sz="1600" b="1" spc="400">
              <a:solidFill>
                <a:schemeClr val="bg1">
                  <a:lumMod val="75000"/>
                </a:schemeClr>
              </a:solidFill>
              <a:effectLst/>
              <a:uFillTx/>
              <a:cs typeface="+mn-ea"/>
              <a:sym typeface="+mn-lt"/>
            </a:endParaRPr>
          </a:p>
        </p:txBody>
      </p:sp>
      <p:sp>
        <p:nvSpPr>
          <p:cNvPr id="69" name="副标题 68"/>
          <p:cNvSpPr>
            <a:spLocks noGrp="1"/>
          </p:cNvSpPr>
          <p:nvPr>
            <p:ph type="subTitle" idx="1"/>
            <p:custDataLst>
              <p:tags r:id="rId2"/>
            </p:custDataLst>
          </p:nvPr>
        </p:nvSpPr>
        <p:spPr>
          <a:xfrm>
            <a:off x="0" y="1257935"/>
            <a:ext cx="12230100" cy="673100"/>
          </a:xfrm>
          <a:effectLst/>
        </p:spPr>
        <p:txBody>
          <a:bodyPr>
            <a:noAutofit/>
          </a:bodyPr>
          <a:lstStyle/>
          <a:p>
            <a:pPr marL="0" indent="0" algn="ctr">
              <a:lnSpc>
                <a:spcPct val="100000"/>
              </a:lnSpc>
              <a:buNone/>
            </a:pPr>
            <a:r>
              <a:rPr lang="zh-CN" altLang="en-US" sz="4800" b="1" dirty="0">
                <a:solidFill>
                  <a:srgbClr val="56657C"/>
                </a:solidFill>
                <a:latin typeface="+mn-lt"/>
                <a:ea typeface="+mn-ea"/>
                <a:cs typeface="+mn-ea"/>
                <a:sym typeface="+mn-lt"/>
              </a:rPr>
              <a:t>目录</a:t>
            </a:r>
            <a:endParaRPr lang="zh-CN" altLang="en-US" sz="4800" b="1" dirty="0">
              <a:solidFill>
                <a:srgbClr val="56657C"/>
              </a:solidFill>
              <a:latin typeface="+mn-lt"/>
              <a:ea typeface="+mn-ea"/>
              <a:cs typeface="+mn-ea"/>
              <a:sym typeface="+mn-lt"/>
            </a:endParaRPr>
          </a:p>
        </p:txBody>
      </p:sp>
      <p:sp>
        <p:nvSpPr>
          <p:cNvPr id="38"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
        <p:nvSpPr>
          <p:cNvPr id="85" name="圆角矩形 84"/>
          <p:cNvSpPr/>
          <p:nvPr/>
        </p:nvSpPr>
        <p:spPr>
          <a:xfrm>
            <a:off x="4679950" y="3466465"/>
            <a:ext cx="500380" cy="500380"/>
          </a:xfrm>
          <a:prstGeom prst="roundRect">
            <a:avLst>
              <a:gd name="adj" fmla="val 50000"/>
            </a:avLst>
          </a:prstGeom>
          <a:solidFill>
            <a:srgbClr val="65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88" name="文本框 87"/>
          <p:cNvSpPr txBox="1"/>
          <p:nvPr/>
        </p:nvSpPr>
        <p:spPr>
          <a:xfrm>
            <a:off x="4669155" y="3496945"/>
            <a:ext cx="521970" cy="460375"/>
          </a:xfrm>
          <a:prstGeom prst="rect">
            <a:avLst/>
          </a:prstGeom>
          <a:noFill/>
        </p:spPr>
        <p:txBody>
          <a:bodyPr wrap="none" rtlCol="0">
            <a:spAutoFit/>
          </a:bodyPr>
          <a:lstStyle/>
          <a:p>
            <a:r>
              <a:rPr lang="en-US" altLang="zh-CN" sz="2400">
                <a:solidFill>
                  <a:srgbClr val="FAFAFA"/>
                </a:solidFill>
                <a:cs typeface="+mn-ea"/>
                <a:sym typeface="+mn-lt"/>
              </a:rPr>
              <a:t>05</a:t>
            </a:r>
            <a:endParaRPr lang="en-US" altLang="zh-CN" sz="2400">
              <a:solidFill>
                <a:srgbClr val="FAFAFA"/>
              </a:solidFill>
              <a:cs typeface="+mn-ea"/>
              <a:sym typeface="+mn-lt"/>
            </a:endParaRPr>
          </a:p>
        </p:txBody>
      </p:sp>
      <p:sp>
        <p:nvSpPr>
          <p:cNvPr id="89" name="圆角矩形 88"/>
          <p:cNvSpPr/>
          <p:nvPr/>
        </p:nvSpPr>
        <p:spPr>
          <a:xfrm>
            <a:off x="4689475" y="4558665"/>
            <a:ext cx="500380" cy="500380"/>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657C"/>
              </a:solidFill>
              <a:cs typeface="+mn-ea"/>
              <a:sym typeface="+mn-lt"/>
            </a:endParaRPr>
          </a:p>
        </p:txBody>
      </p:sp>
      <p:sp>
        <p:nvSpPr>
          <p:cNvPr id="90" name="文本框 89"/>
          <p:cNvSpPr txBox="1"/>
          <p:nvPr/>
        </p:nvSpPr>
        <p:spPr>
          <a:xfrm>
            <a:off x="5455285" y="4610100"/>
            <a:ext cx="2976880" cy="460375"/>
          </a:xfrm>
          <a:prstGeom prst="rect">
            <a:avLst/>
          </a:prstGeom>
          <a:noFill/>
        </p:spPr>
        <p:txBody>
          <a:bodyPr wrap="square" rtlCol="0">
            <a:spAutoFit/>
          </a:bodyPr>
          <a:lstStyle/>
          <a:p>
            <a:pPr algn="l"/>
            <a:r>
              <a:rPr lang="zh-CN" altLang="en-US" sz="2400" b="1" dirty="0">
                <a:solidFill>
                  <a:srgbClr val="495176"/>
                </a:solidFill>
                <a:effectLst/>
                <a:cs typeface="+mn-ea"/>
                <a:sym typeface="+mn-lt"/>
              </a:rPr>
              <a:t>数据处理</a:t>
            </a:r>
            <a:endParaRPr lang="zh-CN" altLang="en-US" sz="2400" b="1" dirty="0">
              <a:solidFill>
                <a:srgbClr val="495176"/>
              </a:solidFill>
              <a:effectLst/>
              <a:cs typeface="+mn-ea"/>
              <a:sym typeface="+mn-lt"/>
            </a:endParaRPr>
          </a:p>
        </p:txBody>
      </p:sp>
      <p:sp>
        <p:nvSpPr>
          <p:cNvPr id="92" name="文本框 91"/>
          <p:cNvSpPr txBox="1"/>
          <p:nvPr/>
        </p:nvSpPr>
        <p:spPr>
          <a:xfrm>
            <a:off x="4696460" y="4540885"/>
            <a:ext cx="521970" cy="460375"/>
          </a:xfrm>
          <a:prstGeom prst="rect">
            <a:avLst/>
          </a:prstGeom>
          <a:noFill/>
        </p:spPr>
        <p:txBody>
          <a:bodyPr wrap="none" rtlCol="0">
            <a:spAutoFit/>
          </a:bodyPr>
          <a:lstStyle/>
          <a:p>
            <a:r>
              <a:rPr lang="en-US" altLang="zh-CN" sz="2400">
                <a:solidFill>
                  <a:schemeClr val="bg1"/>
                </a:solidFill>
                <a:cs typeface="+mn-ea"/>
                <a:sym typeface="+mn-lt"/>
              </a:rPr>
              <a:t>06</a:t>
            </a:r>
            <a:endParaRPr lang="en-US" altLang="zh-CN" sz="2400">
              <a:solidFill>
                <a:schemeClr val="bg1"/>
              </a:solidFill>
              <a:cs typeface="+mn-ea"/>
              <a:sym typeface="+mn-lt"/>
            </a:endParaRPr>
          </a:p>
        </p:txBody>
      </p:sp>
      <p:sp>
        <p:nvSpPr>
          <p:cNvPr id="93" name="圆角矩形 92"/>
          <p:cNvSpPr/>
          <p:nvPr/>
        </p:nvSpPr>
        <p:spPr>
          <a:xfrm>
            <a:off x="7910195" y="2337435"/>
            <a:ext cx="500380" cy="500380"/>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94" name="文本框 93"/>
          <p:cNvSpPr txBox="1"/>
          <p:nvPr/>
        </p:nvSpPr>
        <p:spPr>
          <a:xfrm>
            <a:off x="8669655" y="2401570"/>
            <a:ext cx="2976880" cy="460375"/>
          </a:xfrm>
          <a:prstGeom prst="rect">
            <a:avLst/>
          </a:prstGeom>
          <a:noFill/>
        </p:spPr>
        <p:txBody>
          <a:bodyPr wrap="square" rtlCol="0">
            <a:spAutoFit/>
          </a:bodyPr>
          <a:lstStyle/>
          <a:p>
            <a:pPr algn="l"/>
            <a:r>
              <a:rPr lang="zh-CN" altLang="en-US" sz="2400" b="1" dirty="0">
                <a:solidFill>
                  <a:srgbClr val="495176"/>
                </a:solidFill>
                <a:effectLst/>
                <a:cs typeface="+mn-ea"/>
                <a:sym typeface="+mn-lt"/>
              </a:rPr>
              <a:t>误差分析</a:t>
            </a:r>
            <a:endParaRPr lang="zh-CN" altLang="en-US" sz="2400" b="1" dirty="0">
              <a:solidFill>
                <a:srgbClr val="495176"/>
              </a:solidFill>
              <a:effectLst/>
              <a:cs typeface="+mn-ea"/>
              <a:sym typeface="+mn-lt"/>
            </a:endParaRPr>
          </a:p>
        </p:txBody>
      </p:sp>
      <p:sp>
        <p:nvSpPr>
          <p:cNvPr id="95" name="文本框 94"/>
          <p:cNvSpPr txBox="1"/>
          <p:nvPr/>
        </p:nvSpPr>
        <p:spPr>
          <a:xfrm>
            <a:off x="2889885" y="5935980"/>
            <a:ext cx="2976880" cy="245110"/>
          </a:xfrm>
          <a:prstGeom prst="rect">
            <a:avLst/>
          </a:prstGeom>
          <a:noFill/>
        </p:spPr>
        <p:txBody>
          <a:bodyPr wrap="square" rtlCol="0">
            <a:spAutoFit/>
          </a:bodyPr>
          <a:lstStyle/>
          <a:p>
            <a:pPr algn="l"/>
            <a:endParaRPr lang="zh-CN" altLang="en-US" sz="1000">
              <a:solidFill>
                <a:schemeClr val="tx1">
                  <a:lumMod val="65000"/>
                  <a:lumOff val="35000"/>
                </a:schemeClr>
              </a:solidFill>
              <a:effectLst/>
              <a:cs typeface="+mn-ea"/>
              <a:sym typeface="+mn-lt"/>
            </a:endParaRPr>
          </a:p>
        </p:txBody>
      </p:sp>
      <p:sp>
        <p:nvSpPr>
          <p:cNvPr id="96" name="文本框 95"/>
          <p:cNvSpPr txBox="1"/>
          <p:nvPr/>
        </p:nvSpPr>
        <p:spPr>
          <a:xfrm>
            <a:off x="7900670" y="2383790"/>
            <a:ext cx="521970" cy="460375"/>
          </a:xfrm>
          <a:prstGeom prst="rect">
            <a:avLst/>
          </a:prstGeom>
          <a:noFill/>
        </p:spPr>
        <p:txBody>
          <a:bodyPr wrap="none" rtlCol="0">
            <a:spAutoFit/>
          </a:bodyPr>
          <a:lstStyle/>
          <a:p>
            <a:r>
              <a:rPr lang="en-US" altLang="zh-CN" sz="2400">
                <a:solidFill>
                  <a:schemeClr val="bg1"/>
                </a:solidFill>
                <a:cs typeface="+mn-ea"/>
                <a:sym typeface="+mn-lt"/>
              </a:rPr>
              <a:t>07</a:t>
            </a:r>
            <a:endParaRPr lang="en-US" altLang="zh-CN" sz="2400">
              <a:solidFill>
                <a:schemeClr val="bg1"/>
              </a:solidFill>
              <a:cs typeface="+mn-ea"/>
              <a:sym typeface="+mn-lt"/>
            </a:endParaRPr>
          </a:p>
        </p:txBody>
      </p:sp>
      <p:sp>
        <p:nvSpPr>
          <p:cNvPr id="97" name="圆角矩形 96"/>
          <p:cNvSpPr/>
          <p:nvPr/>
        </p:nvSpPr>
        <p:spPr>
          <a:xfrm>
            <a:off x="7931785" y="3529965"/>
            <a:ext cx="500380" cy="500380"/>
          </a:xfrm>
          <a:prstGeom prst="roundRect">
            <a:avLst>
              <a:gd name="adj" fmla="val 50000"/>
            </a:avLst>
          </a:prstGeom>
          <a:solidFill>
            <a:srgbClr val="65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95176"/>
              </a:solidFill>
              <a:cs typeface="+mn-ea"/>
              <a:sym typeface="+mn-lt"/>
            </a:endParaRPr>
          </a:p>
        </p:txBody>
      </p:sp>
      <p:sp>
        <p:nvSpPr>
          <p:cNvPr id="98" name="文本框 97"/>
          <p:cNvSpPr txBox="1"/>
          <p:nvPr/>
        </p:nvSpPr>
        <p:spPr>
          <a:xfrm>
            <a:off x="8669655" y="3529965"/>
            <a:ext cx="2976880" cy="460375"/>
          </a:xfrm>
          <a:prstGeom prst="rect">
            <a:avLst/>
          </a:prstGeom>
          <a:noFill/>
        </p:spPr>
        <p:txBody>
          <a:bodyPr wrap="square" rtlCol="0">
            <a:spAutoFit/>
          </a:bodyPr>
          <a:lstStyle/>
          <a:p>
            <a:pPr algn="l"/>
            <a:r>
              <a:rPr lang="zh-CN" altLang="en-US" sz="2400" b="1">
                <a:solidFill>
                  <a:srgbClr val="495176"/>
                </a:solidFill>
                <a:effectLst/>
                <a:cs typeface="+mn-ea"/>
                <a:sym typeface="+mn-lt"/>
              </a:rPr>
              <a:t>实验结论</a:t>
            </a:r>
            <a:endParaRPr lang="zh-CN" altLang="en-US" sz="2400" b="1">
              <a:solidFill>
                <a:srgbClr val="495176"/>
              </a:solidFill>
              <a:effectLst/>
              <a:cs typeface="+mn-ea"/>
              <a:sym typeface="+mn-lt"/>
            </a:endParaRPr>
          </a:p>
        </p:txBody>
      </p:sp>
      <p:sp>
        <p:nvSpPr>
          <p:cNvPr id="100" name="文本框 99"/>
          <p:cNvSpPr txBox="1"/>
          <p:nvPr/>
        </p:nvSpPr>
        <p:spPr>
          <a:xfrm>
            <a:off x="7910195" y="3506470"/>
            <a:ext cx="521970" cy="460375"/>
          </a:xfrm>
          <a:prstGeom prst="rect">
            <a:avLst/>
          </a:prstGeom>
          <a:noFill/>
        </p:spPr>
        <p:txBody>
          <a:bodyPr wrap="none" rtlCol="0">
            <a:spAutoFit/>
          </a:bodyPr>
          <a:lstStyle/>
          <a:p>
            <a:r>
              <a:rPr lang="en-US" altLang="zh-CN" sz="2400">
                <a:solidFill>
                  <a:schemeClr val="bg1"/>
                </a:solidFill>
                <a:cs typeface="+mn-ea"/>
                <a:sym typeface="+mn-lt"/>
              </a:rPr>
              <a:t>08</a:t>
            </a:r>
            <a:endParaRPr lang="en-US" altLang="zh-CN" sz="2400">
              <a:solidFill>
                <a:schemeClr val="bg1"/>
              </a:solidFill>
              <a:cs typeface="+mn-ea"/>
              <a:sym typeface="+mn-lt"/>
            </a:endParaRPr>
          </a:p>
        </p:txBody>
      </p:sp>
      <p:pic>
        <p:nvPicPr>
          <p:cNvPr id="5" name="图片 4"/>
          <p:cNvPicPr>
            <a:picLocks noChangeAspect="1"/>
          </p:cNvPicPr>
          <p:nvPr/>
        </p:nvPicPr>
        <p:blipFill>
          <a:blip r:embed="rId3"/>
          <a:stretch>
            <a:fillRect/>
          </a:stretch>
        </p:blipFill>
        <p:spPr>
          <a:xfrm>
            <a:off x="7941310" y="4610100"/>
            <a:ext cx="501650" cy="501650"/>
          </a:xfrm>
          <a:prstGeom prst="rect">
            <a:avLst/>
          </a:prstGeom>
        </p:spPr>
      </p:pic>
      <p:sp>
        <p:nvSpPr>
          <p:cNvPr id="6" name="文本框 5"/>
          <p:cNvSpPr txBox="1"/>
          <p:nvPr/>
        </p:nvSpPr>
        <p:spPr>
          <a:xfrm>
            <a:off x="7915910" y="4629150"/>
            <a:ext cx="687070" cy="460375"/>
          </a:xfrm>
          <a:prstGeom prst="rect">
            <a:avLst/>
          </a:prstGeom>
          <a:noFill/>
        </p:spPr>
        <p:txBody>
          <a:bodyPr wrap="square" rtlCol="0">
            <a:spAutoFit/>
          </a:bodyPr>
          <a:lstStyle/>
          <a:p>
            <a:r>
              <a:rPr lang="en-US" altLang="zh-CN" sz="2400">
                <a:solidFill>
                  <a:schemeClr val="bg1"/>
                </a:solidFill>
              </a:rPr>
              <a:t>09</a:t>
            </a:r>
            <a:endParaRPr lang="en-US" altLang="zh-CN" sz="2400">
              <a:solidFill>
                <a:schemeClr val="bg1"/>
              </a:solidFill>
            </a:endParaRPr>
          </a:p>
        </p:txBody>
      </p:sp>
      <p:sp>
        <p:nvSpPr>
          <p:cNvPr id="7" name="文本框 6"/>
          <p:cNvSpPr txBox="1"/>
          <p:nvPr/>
        </p:nvSpPr>
        <p:spPr>
          <a:xfrm>
            <a:off x="8697595" y="4620895"/>
            <a:ext cx="1574800" cy="460375"/>
          </a:xfrm>
          <a:prstGeom prst="rect">
            <a:avLst/>
          </a:prstGeom>
          <a:noFill/>
        </p:spPr>
        <p:txBody>
          <a:bodyPr wrap="square" rtlCol="0">
            <a:spAutoFit/>
          </a:bodyPr>
          <a:lstStyle/>
          <a:p>
            <a:r>
              <a:rPr lang="zh-CN" altLang="en-US" sz="2400" b="1">
                <a:solidFill>
                  <a:srgbClr val="56657C"/>
                </a:solidFill>
              </a:rPr>
              <a:t>实验拓展</a:t>
            </a:r>
            <a:endParaRPr lang="zh-CN" altLang="en-US" sz="2400" b="1">
              <a:solidFill>
                <a:srgbClr val="56657C"/>
              </a:solidFill>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数据记录</a:t>
              </a:r>
              <a:endParaRPr lang="zh-CN" altLang="en-US" sz="2600" b="1" dirty="0">
                <a:solidFill>
                  <a:schemeClr val="bg1"/>
                </a:solidFill>
                <a:cs typeface="+mn-ea"/>
                <a:sym typeface="+mn-lt"/>
              </a:endParaRPr>
            </a:p>
          </p:txBody>
        </p:sp>
      </p:grpSp>
      <p:sp>
        <p:nvSpPr>
          <p:cNvPr id="2" name="文本框 1"/>
          <p:cNvSpPr txBox="1"/>
          <p:nvPr/>
        </p:nvSpPr>
        <p:spPr>
          <a:xfrm>
            <a:off x="311150" y="2042795"/>
            <a:ext cx="11572875" cy="3712210"/>
          </a:xfrm>
          <a:prstGeom prst="rect">
            <a:avLst/>
          </a:prstGeom>
          <a:noFill/>
        </p:spPr>
        <p:txBody>
          <a:bodyPr wrap="square" rtlCol="0">
            <a:noAutofit/>
          </a:bodyPr>
          <a:lstStyle/>
          <a:p>
            <a:pPr indent="0" fontAlgn="auto">
              <a:spcBef>
                <a:spcPts val="600"/>
              </a:spcBef>
              <a:spcAft>
                <a:spcPts val="600"/>
              </a:spcAft>
            </a:pPr>
            <a:r>
              <a:rPr lang="en-US" altLang="zh-CN">
                <a:latin typeface="华文中宋" panose="02010600040101010101" charset="-122"/>
                <a:ea typeface="华文中宋" panose="02010600040101010101" charset="-122"/>
                <a:cs typeface="华文中宋" panose="02010600040101010101" charset="-122"/>
              </a:rPr>
              <a:t>1. 温度测量</a:t>
            </a:r>
            <a:endParaRPr lang="en-US" altLang="zh-CN">
              <a:latin typeface="华文中宋" panose="02010600040101010101" charset="-122"/>
              <a:ea typeface="华文中宋" panose="02010600040101010101" charset="-122"/>
              <a:cs typeface="华文中宋" panose="02010600040101010101" charset="-122"/>
            </a:endParaRPr>
          </a:p>
          <a:p>
            <a:pPr marL="179705" indent="0" fontAlgn="auto">
              <a:spcBef>
                <a:spcPts val="600"/>
              </a:spcBef>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实验前环境温度为 23.2℃，实验后环境温度为 23.1℃</a:t>
            </a:r>
            <a:endParaRPr lang="en-US" altLang="zh-CN">
              <a:latin typeface="宋体" panose="02010600030101010101" pitchFamily="2" charset="-122"/>
              <a:ea typeface="宋体" panose="02010600030101010101" pitchFamily="2" charset="-122"/>
              <a:cs typeface="宋体" panose="02010600030101010101" pitchFamily="2" charset="-122"/>
            </a:endParaRPr>
          </a:p>
          <a:p>
            <a:pPr marL="179705" indent="0" fontAlgn="auto">
              <a:spcBef>
                <a:spcPts val="600"/>
              </a:spcBef>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取平均温度 T=23.2℃</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Bef>
                <a:spcPts val="600"/>
              </a:spcBef>
              <a:spcAft>
                <a:spcPts val="600"/>
              </a:spcAft>
            </a:pPr>
            <a:r>
              <a:rPr lang="en-US" altLang="zh-CN">
                <a:latin typeface="华文中宋" panose="02010600040101010101" charset="-122"/>
                <a:ea typeface="华文中宋" panose="02010600040101010101" charset="-122"/>
                <a:cs typeface="宋体" panose="02010600030101010101" pitchFamily="2" charset="-122"/>
              </a:rPr>
              <a:t>2. </a:t>
            </a:r>
            <a:r>
              <a:rPr lang="zh-CN" altLang="en-US">
                <a:latin typeface="华文中宋" panose="02010600040101010101" charset="-122"/>
                <a:ea typeface="华文中宋" panose="02010600040101010101" charset="-122"/>
                <a:cs typeface="宋体" panose="02010600030101010101" pitchFamily="2" charset="-122"/>
              </a:rPr>
              <a:t>油滴下落时间</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pic>
        <p:nvPicPr>
          <p:cNvPr id="6" name="图片 5" descr="表格1"/>
          <p:cNvPicPr>
            <a:picLocks noChangeAspect="1"/>
          </p:cNvPicPr>
          <p:nvPr/>
        </p:nvPicPr>
        <p:blipFill>
          <a:blip r:embed="rId1"/>
          <a:stretch>
            <a:fillRect/>
          </a:stretch>
        </p:blipFill>
        <p:spPr>
          <a:xfrm>
            <a:off x="2500630" y="3504565"/>
            <a:ext cx="6629400" cy="233362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数据记录</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zh-CN" altLang="en-US">
                <a:latin typeface="华文中宋" panose="02010600040101010101" charset="-122"/>
                <a:ea typeface="华文中宋" panose="02010600040101010101" charset="-122"/>
                <a:cs typeface="宋体" panose="02010600030101010101" pitchFamily="2" charset="-122"/>
              </a:rPr>
              <a:t>3. 位移均值测量数据</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pic>
        <p:nvPicPr>
          <p:cNvPr id="9" name="图片 8" descr="11"/>
          <p:cNvPicPr>
            <a:picLocks noChangeAspect="1"/>
          </p:cNvPicPr>
          <p:nvPr/>
        </p:nvPicPr>
        <p:blipFill>
          <a:blip r:embed="rId1"/>
          <a:stretch>
            <a:fillRect/>
          </a:stretch>
        </p:blipFill>
        <p:spPr>
          <a:xfrm>
            <a:off x="1696720" y="1830070"/>
            <a:ext cx="2076450" cy="3721735"/>
          </a:xfrm>
          <a:prstGeom prst="rect">
            <a:avLst/>
          </a:prstGeom>
        </p:spPr>
      </p:pic>
      <p:pic>
        <p:nvPicPr>
          <p:cNvPr id="10" name="图片 9" descr="12"/>
          <p:cNvPicPr>
            <a:picLocks noChangeAspect="1"/>
          </p:cNvPicPr>
          <p:nvPr/>
        </p:nvPicPr>
        <p:blipFill>
          <a:blip r:embed="rId2"/>
          <a:stretch>
            <a:fillRect/>
          </a:stretch>
        </p:blipFill>
        <p:spPr>
          <a:xfrm>
            <a:off x="4714240" y="1829435"/>
            <a:ext cx="2068195" cy="3722370"/>
          </a:xfrm>
          <a:prstGeom prst="rect">
            <a:avLst/>
          </a:prstGeom>
        </p:spPr>
      </p:pic>
      <p:pic>
        <p:nvPicPr>
          <p:cNvPr id="11" name="图片 10" descr="13"/>
          <p:cNvPicPr>
            <a:picLocks noChangeAspect="1"/>
          </p:cNvPicPr>
          <p:nvPr/>
        </p:nvPicPr>
        <p:blipFill>
          <a:blip r:embed="rId3"/>
          <a:stretch>
            <a:fillRect/>
          </a:stretch>
        </p:blipFill>
        <p:spPr>
          <a:xfrm>
            <a:off x="7723505" y="1829435"/>
            <a:ext cx="1906270" cy="3721100"/>
          </a:xfrm>
          <a:prstGeom prst="rect">
            <a:avLst/>
          </a:prstGeom>
        </p:spPr>
      </p:pic>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油滴1-1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油滴1-</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油滴1-</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4: 油滴1位置与时间数据表</a:t>
            </a:r>
            <a:endParaRPr lang="zh-CN" altLang="en-US"/>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数据记录</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zh-CN" altLang="en-US">
                <a:latin typeface="华文中宋" panose="02010600040101010101" charset="-122"/>
                <a:ea typeface="华文中宋" panose="02010600040101010101" charset="-122"/>
                <a:cs typeface="宋体" panose="02010600030101010101" pitchFamily="2" charset="-122"/>
              </a:rPr>
              <a:t>3. 位移均值测量数据</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a:t>
            </a:r>
            <a:r>
              <a:rPr lang="en-US" altLang="zh-CN"/>
              <a:t>2</a:t>
            </a:r>
            <a:r>
              <a:rPr lang="zh-CN" altLang="en-US"/>
              <a:t>-1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a:t>
            </a:r>
            <a:r>
              <a:rPr lang="en-US" altLang="zh-CN"/>
              <a:t>2</a:t>
            </a:r>
            <a:r>
              <a:rPr lang="zh-CN" altLang="en-US"/>
              <a:t>-</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a:t>
            </a:r>
            <a:r>
              <a:rPr lang="en-US" altLang="zh-CN"/>
              <a:t>2</a:t>
            </a:r>
            <a:r>
              <a:rPr lang="zh-CN" altLang="en-US"/>
              <a:t>-</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a:t>
            </a:r>
            <a:r>
              <a:rPr lang="en-US" altLang="zh-CN"/>
              <a:t>5</a:t>
            </a:r>
            <a:r>
              <a:rPr lang="zh-CN" altLang="en-US"/>
              <a:t>: 油滴</a:t>
            </a:r>
            <a:r>
              <a:rPr lang="en-US" altLang="zh-CN"/>
              <a:t>2</a:t>
            </a:r>
            <a:r>
              <a:rPr lang="zh-CN" altLang="en-US"/>
              <a:t>位置与时间数据表</a:t>
            </a:r>
            <a:endParaRPr lang="zh-CN" altLang="en-US"/>
          </a:p>
        </p:txBody>
      </p:sp>
      <p:pic>
        <p:nvPicPr>
          <p:cNvPr id="3" name="图片 2" descr="21"/>
          <p:cNvPicPr>
            <a:picLocks noChangeAspect="1"/>
          </p:cNvPicPr>
          <p:nvPr/>
        </p:nvPicPr>
        <p:blipFill>
          <a:blip r:embed="rId1"/>
          <a:stretch>
            <a:fillRect/>
          </a:stretch>
        </p:blipFill>
        <p:spPr>
          <a:xfrm>
            <a:off x="1616710" y="1802765"/>
            <a:ext cx="2236470" cy="3638550"/>
          </a:xfrm>
          <a:prstGeom prst="rect">
            <a:avLst/>
          </a:prstGeom>
        </p:spPr>
      </p:pic>
      <p:pic>
        <p:nvPicPr>
          <p:cNvPr id="6" name="图片 5" descr="22"/>
          <p:cNvPicPr>
            <a:picLocks noChangeAspect="1"/>
          </p:cNvPicPr>
          <p:nvPr/>
        </p:nvPicPr>
        <p:blipFill>
          <a:blip r:embed="rId2"/>
          <a:stretch>
            <a:fillRect/>
          </a:stretch>
        </p:blipFill>
        <p:spPr>
          <a:xfrm>
            <a:off x="4705985" y="1820545"/>
            <a:ext cx="2219325" cy="3640455"/>
          </a:xfrm>
          <a:prstGeom prst="rect">
            <a:avLst/>
          </a:prstGeom>
        </p:spPr>
      </p:pic>
      <p:pic>
        <p:nvPicPr>
          <p:cNvPr id="7" name="图片 6" descr="23"/>
          <p:cNvPicPr>
            <a:picLocks noChangeAspect="1"/>
          </p:cNvPicPr>
          <p:nvPr/>
        </p:nvPicPr>
        <p:blipFill>
          <a:blip r:embed="rId3"/>
          <a:stretch>
            <a:fillRect/>
          </a:stretch>
        </p:blipFill>
        <p:spPr>
          <a:xfrm>
            <a:off x="7778115" y="1811655"/>
            <a:ext cx="2118995" cy="3629660"/>
          </a:xfrm>
          <a:prstGeom prst="rect">
            <a:avLst/>
          </a:prstGeom>
        </p:spPr>
      </p:pic>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数据记录</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zh-CN" altLang="en-US">
                <a:latin typeface="华文中宋" panose="02010600040101010101" charset="-122"/>
                <a:ea typeface="华文中宋" panose="02010600040101010101" charset="-122"/>
                <a:cs typeface="宋体" panose="02010600030101010101" pitchFamily="2" charset="-122"/>
              </a:rPr>
              <a:t>3. 位移均值测量数据</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a:t>
            </a:r>
            <a:r>
              <a:rPr lang="en-US" altLang="zh-CN"/>
              <a:t>3</a:t>
            </a:r>
            <a:r>
              <a:rPr lang="zh-CN" altLang="en-US"/>
              <a:t>-1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a:t>
            </a:r>
            <a:r>
              <a:rPr lang="en-US" altLang="zh-CN"/>
              <a:t>3</a:t>
            </a:r>
            <a:r>
              <a:rPr lang="zh-CN" altLang="en-US"/>
              <a:t>-</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a:t>
            </a:r>
            <a:r>
              <a:rPr lang="en-US" altLang="zh-CN"/>
              <a:t>3</a:t>
            </a:r>
            <a:r>
              <a:rPr lang="zh-CN" altLang="en-US"/>
              <a:t>-</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a:t>
            </a:r>
            <a:r>
              <a:rPr lang="en-US" altLang="zh-CN"/>
              <a:t>6</a:t>
            </a:r>
            <a:r>
              <a:rPr lang="zh-CN" altLang="en-US"/>
              <a:t>: 油滴</a:t>
            </a:r>
            <a:r>
              <a:rPr lang="en-US" altLang="zh-CN"/>
              <a:t>3</a:t>
            </a:r>
            <a:r>
              <a:rPr lang="zh-CN" altLang="en-US"/>
              <a:t>位置与时间数据表</a:t>
            </a:r>
            <a:endParaRPr lang="zh-CN" altLang="en-US"/>
          </a:p>
        </p:txBody>
      </p:sp>
      <p:pic>
        <p:nvPicPr>
          <p:cNvPr id="3" name="图片 2" descr="31"/>
          <p:cNvPicPr>
            <a:picLocks noChangeAspect="1"/>
          </p:cNvPicPr>
          <p:nvPr/>
        </p:nvPicPr>
        <p:blipFill>
          <a:blip r:embed="rId1"/>
          <a:stretch>
            <a:fillRect/>
          </a:stretch>
        </p:blipFill>
        <p:spPr>
          <a:xfrm>
            <a:off x="1638935" y="1809750"/>
            <a:ext cx="2192655" cy="3686810"/>
          </a:xfrm>
          <a:prstGeom prst="rect">
            <a:avLst/>
          </a:prstGeom>
        </p:spPr>
      </p:pic>
      <p:pic>
        <p:nvPicPr>
          <p:cNvPr id="6" name="图片 5" descr="32"/>
          <p:cNvPicPr>
            <a:picLocks noChangeAspect="1"/>
          </p:cNvPicPr>
          <p:nvPr/>
        </p:nvPicPr>
        <p:blipFill>
          <a:blip r:embed="rId2"/>
          <a:stretch>
            <a:fillRect/>
          </a:stretch>
        </p:blipFill>
        <p:spPr>
          <a:xfrm>
            <a:off x="4714240" y="1793240"/>
            <a:ext cx="2202180" cy="3709035"/>
          </a:xfrm>
          <a:prstGeom prst="rect">
            <a:avLst/>
          </a:prstGeom>
        </p:spPr>
      </p:pic>
      <p:pic>
        <p:nvPicPr>
          <p:cNvPr id="7" name="图片 6" descr="33"/>
          <p:cNvPicPr>
            <a:picLocks noChangeAspect="1"/>
          </p:cNvPicPr>
          <p:nvPr/>
        </p:nvPicPr>
        <p:blipFill>
          <a:blip r:embed="rId3"/>
          <a:stretch>
            <a:fillRect/>
          </a:stretch>
        </p:blipFill>
        <p:spPr>
          <a:xfrm>
            <a:off x="7799070" y="1809750"/>
            <a:ext cx="2087245" cy="3693160"/>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数据记录</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zh-CN" altLang="en-US">
                <a:latin typeface="华文中宋" panose="02010600040101010101" charset="-122"/>
                <a:ea typeface="华文中宋" panose="02010600040101010101" charset="-122"/>
                <a:cs typeface="宋体" panose="02010600030101010101" pitchFamily="2" charset="-122"/>
              </a:rPr>
              <a:t>4. 位移平方均值测量数据</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pic>
        <p:nvPicPr>
          <p:cNvPr id="8" name="图片 7" descr="010"/>
          <p:cNvPicPr>
            <a:picLocks noChangeAspect="1"/>
          </p:cNvPicPr>
          <p:nvPr/>
        </p:nvPicPr>
        <p:blipFill>
          <a:blip r:embed="rId1"/>
          <a:stretch>
            <a:fillRect/>
          </a:stretch>
        </p:blipFill>
        <p:spPr>
          <a:xfrm>
            <a:off x="2735580" y="1799590"/>
            <a:ext cx="6026150" cy="1313815"/>
          </a:xfrm>
          <a:prstGeom prst="rect">
            <a:avLst/>
          </a:prstGeom>
        </p:spPr>
      </p:pic>
      <p:pic>
        <p:nvPicPr>
          <p:cNvPr id="9" name="图片 8" descr="020"/>
          <p:cNvPicPr>
            <a:picLocks noChangeAspect="1"/>
          </p:cNvPicPr>
          <p:nvPr/>
        </p:nvPicPr>
        <p:blipFill>
          <a:blip r:embed="rId2"/>
          <a:stretch>
            <a:fillRect/>
          </a:stretch>
        </p:blipFill>
        <p:spPr>
          <a:xfrm>
            <a:off x="2735580" y="3488690"/>
            <a:ext cx="6026150" cy="1169035"/>
          </a:xfrm>
          <a:prstGeom prst="rect">
            <a:avLst/>
          </a:prstGeom>
        </p:spPr>
      </p:pic>
      <p:pic>
        <p:nvPicPr>
          <p:cNvPr id="10" name="图片 9" descr="030"/>
          <p:cNvPicPr>
            <a:picLocks noChangeAspect="1"/>
          </p:cNvPicPr>
          <p:nvPr/>
        </p:nvPicPr>
        <p:blipFill>
          <a:blip r:embed="rId3"/>
          <a:stretch>
            <a:fillRect/>
          </a:stretch>
        </p:blipFill>
        <p:spPr>
          <a:xfrm>
            <a:off x="2734945" y="5033010"/>
            <a:ext cx="6026785" cy="1152525"/>
          </a:xfrm>
          <a:prstGeom prst="rect">
            <a:avLst/>
          </a:prstGeom>
        </p:spPr>
      </p:pic>
      <p:sp>
        <p:nvSpPr>
          <p:cNvPr id="11" name="文本框 10"/>
          <p:cNvSpPr txBox="1"/>
          <p:nvPr/>
        </p:nvSpPr>
        <p:spPr>
          <a:xfrm>
            <a:off x="4766945" y="3113405"/>
            <a:ext cx="233362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7</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a:latin typeface="宋体" panose="02010600030101010101" pitchFamily="2" charset="-122"/>
                <a:ea typeface="宋体" panose="02010600030101010101" pitchFamily="2" charset="-122"/>
                <a:cs typeface="宋体" panose="02010600030101010101" pitchFamily="2" charset="-122"/>
              </a:rPr>
              <a:t>位置数据</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4766945" y="4657725"/>
            <a:ext cx="233362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8</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位置数据</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p:cNvSpPr txBox="1"/>
          <p:nvPr/>
        </p:nvSpPr>
        <p:spPr>
          <a:xfrm>
            <a:off x="4766945" y="6202045"/>
            <a:ext cx="233362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9</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a:latin typeface="宋体" panose="02010600030101010101" pitchFamily="2" charset="-122"/>
                <a:ea typeface="宋体" panose="02010600030101010101" pitchFamily="2" charset="-122"/>
                <a:cs typeface="宋体" panose="02010600030101010101" pitchFamily="2" charset="-122"/>
              </a:rPr>
              <a:t>位置数据</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296"/>
            </a:xfrm>
            <a:prstGeom prst="rect">
              <a:avLst/>
            </a:prstGeom>
            <a:noFill/>
          </p:spPr>
          <p:txBody>
            <a:bodyPr wrap="square" rtlCol="0">
              <a:spAutoFit/>
            </a:bodyPr>
            <a:lstStyle/>
            <a:p>
              <a:pPr algn="l"/>
              <a:r>
                <a:rPr lang="zh-CN" altLang="en-US" sz="4800" b="1" dirty="0">
                  <a:solidFill>
                    <a:srgbClr val="56657C"/>
                  </a:solidFill>
                  <a:effectLst/>
                  <a:cs typeface="+mn-ea"/>
                  <a:sym typeface="+mn-lt"/>
                </a:rPr>
                <a:t>数据</a:t>
              </a:r>
              <a:r>
                <a:rPr lang="en-US" altLang="zh-CN" sz="4800" b="1" dirty="0">
                  <a:solidFill>
                    <a:srgbClr val="56657C"/>
                  </a:solidFill>
                  <a:effectLst/>
                  <a:cs typeface="+mn-ea"/>
                  <a:sym typeface="+mn-lt"/>
                </a:rPr>
                <a:t>处理</a:t>
              </a:r>
              <a:endParaRPr lang="en-US" altLang="zh-CN"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44"/>
            </a:xfrm>
            <a:prstGeom prst="rect">
              <a:avLst/>
            </a:prstGeom>
            <a:noFill/>
          </p:spPr>
          <p:txBody>
            <a:bodyPr wrap="none" rtlCol="0">
              <a:spAutoFit/>
            </a:bodyPr>
            <a:lstStyle/>
            <a:p>
              <a:r>
                <a:rPr lang="en-US" altLang="zh-CN" sz="5000">
                  <a:solidFill>
                    <a:schemeClr val="bg1"/>
                  </a:solidFill>
                  <a:cs typeface="+mn-ea"/>
                  <a:sym typeface="+mn-lt"/>
                </a:rPr>
                <a:t>06</a:t>
              </a:r>
              <a:endParaRPr lang="zh-CN" altLang="en-US" sz="5000">
                <a:solidFill>
                  <a:schemeClr val="bg1"/>
                </a:solidFill>
                <a:cs typeface="+mn-ea"/>
                <a:sym typeface="+mn-lt"/>
              </a:endParaRPr>
            </a:p>
          </p:txBody>
        </p:sp>
      </p:gr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en-US" altLang="zh-CN">
                <a:latin typeface="华文中宋" panose="02010600040101010101" charset="-122"/>
                <a:ea typeface="华文中宋" panose="02010600040101010101" charset="-122"/>
                <a:cs typeface="宋体" panose="02010600030101010101" pitchFamily="2" charset="-122"/>
              </a:rPr>
              <a:t>1. </a:t>
            </a:r>
            <a:r>
              <a:rPr lang="zh-CN" altLang="en-US">
                <a:latin typeface="华文中宋" panose="02010600040101010101" charset="-122"/>
                <a:ea typeface="华文中宋" panose="02010600040101010101" charset="-122"/>
                <a:cs typeface="宋体" panose="02010600030101010101" pitchFamily="2" charset="-122"/>
              </a:rPr>
              <a:t>位移均值</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油滴1-1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油滴1-</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油滴1-</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a:t>
            </a:r>
            <a:r>
              <a:rPr lang="en-US" altLang="zh-CN"/>
              <a:t>10</a:t>
            </a:r>
            <a:r>
              <a:rPr lang="zh-CN" altLang="en-US"/>
              <a:t>: 油滴1位移数据表</a:t>
            </a:r>
            <a:endParaRPr lang="zh-CN" altLang="en-US"/>
          </a:p>
        </p:txBody>
      </p:sp>
      <p:pic>
        <p:nvPicPr>
          <p:cNvPr id="3" name="图片 2" descr="011"/>
          <p:cNvPicPr>
            <a:picLocks noChangeAspect="1"/>
          </p:cNvPicPr>
          <p:nvPr/>
        </p:nvPicPr>
        <p:blipFill>
          <a:blip r:embed="rId1"/>
          <a:stretch>
            <a:fillRect/>
          </a:stretch>
        </p:blipFill>
        <p:spPr>
          <a:xfrm>
            <a:off x="1619885" y="1656715"/>
            <a:ext cx="2230120" cy="3931285"/>
          </a:xfrm>
          <a:prstGeom prst="rect">
            <a:avLst/>
          </a:prstGeom>
        </p:spPr>
      </p:pic>
      <p:pic>
        <p:nvPicPr>
          <p:cNvPr id="6" name="图片 5" descr="012"/>
          <p:cNvPicPr>
            <a:picLocks noChangeAspect="1"/>
          </p:cNvPicPr>
          <p:nvPr/>
        </p:nvPicPr>
        <p:blipFill>
          <a:blip r:embed="rId2"/>
          <a:stretch>
            <a:fillRect/>
          </a:stretch>
        </p:blipFill>
        <p:spPr>
          <a:xfrm>
            <a:off x="4717415" y="1656715"/>
            <a:ext cx="2195195" cy="3929380"/>
          </a:xfrm>
          <a:prstGeom prst="rect">
            <a:avLst/>
          </a:prstGeom>
        </p:spPr>
      </p:pic>
      <p:pic>
        <p:nvPicPr>
          <p:cNvPr id="7" name="图片 6" descr="013"/>
          <p:cNvPicPr>
            <a:picLocks noChangeAspect="1"/>
          </p:cNvPicPr>
          <p:nvPr/>
        </p:nvPicPr>
        <p:blipFill>
          <a:blip r:embed="rId3"/>
          <a:stretch>
            <a:fillRect/>
          </a:stretch>
        </p:blipFill>
        <p:spPr>
          <a:xfrm>
            <a:off x="7780020" y="1655445"/>
            <a:ext cx="2771775" cy="3930650"/>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en-US" altLang="zh-CN">
                <a:latin typeface="华文中宋" panose="02010600040101010101" charset="-122"/>
                <a:ea typeface="华文中宋" panose="02010600040101010101" charset="-122"/>
                <a:cs typeface="宋体" panose="02010600030101010101" pitchFamily="2" charset="-122"/>
              </a:rPr>
              <a:t>1. </a:t>
            </a:r>
            <a:r>
              <a:rPr lang="zh-CN" altLang="en-US">
                <a:latin typeface="华文中宋" panose="02010600040101010101" charset="-122"/>
                <a:ea typeface="华文中宋" panose="02010600040101010101" charset="-122"/>
                <a:cs typeface="宋体" panose="02010600030101010101" pitchFamily="2" charset="-122"/>
              </a:rPr>
              <a:t>位移均值</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a:t>
            </a:r>
            <a:r>
              <a:rPr lang="en-US" altLang="zh-CN"/>
              <a:t>2</a:t>
            </a:r>
            <a:r>
              <a:rPr lang="zh-CN" altLang="en-US"/>
              <a:t>-1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a:t>
            </a:r>
            <a:r>
              <a:rPr lang="en-US" altLang="zh-CN"/>
              <a:t>2</a:t>
            </a:r>
            <a:r>
              <a:rPr lang="zh-CN" altLang="en-US"/>
              <a:t>-</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a:t>
            </a:r>
            <a:r>
              <a:rPr lang="en-US" altLang="zh-CN"/>
              <a:t>2</a:t>
            </a:r>
            <a:r>
              <a:rPr lang="zh-CN" altLang="en-US"/>
              <a:t>-</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a:t>
            </a:r>
            <a:r>
              <a:rPr lang="en-US" altLang="zh-CN"/>
              <a:t>11</a:t>
            </a:r>
            <a:r>
              <a:rPr lang="zh-CN" altLang="en-US"/>
              <a:t>: 油滴</a:t>
            </a:r>
            <a:r>
              <a:rPr lang="en-US" altLang="zh-CN"/>
              <a:t>2</a:t>
            </a:r>
            <a:r>
              <a:rPr lang="zh-CN" altLang="en-US"/>
              <a:t>位移数据表</a:t>
            </a:r>
            <a:endParaRPr lang="zh-CN" altLang="en-US"/>
          </a:p>
        </p:txBody>
      </p:sp>
      <p:pic>
        <p:nvPicPr>
          <p:cNvPr id="8" name="图片 7" descr="021"/>
          <p:cNvPicPr>
            <a:picLocks noChangeAspect="1"/>
          </p:cNvPicPr>
          <p:nvPr/>
        </p:nvPicPr>
        <p:blipFill>
          <a:blip r:embed="rId1"/>
          <a:stretch>
            <a:fillRect/>
          </a:stretch>
        </p:blipFill>
        <p:spPr>
          <a:xfrm>
            <a:off x="1258570" y="1701165"/>
            <a:ext cx="2534285" cy="3937635"/>
          </a:xfrm>
          <a:prstGeom prst="rect">
            <a:avLst/>
          </a:prstGeom>
        </p:spPr>
      </p:pic>
      <p:pic>
        <p:nvPicPr>
          <p:cNvPr id="9" name="图片 8" descr="022"/>
          <p:cNvPicPr>
            <a:picLocks noChangeAspect="1"/>
          </p:cNvPicPr>
          <p:nvPr/>
        </p:nvPicPr>
        <p:blipFill>
          <a:blip r:embed="rId2"/>
          <a:stretch>
            <a:fillRect/>
          </a:stretch>
        </p:blipFill>
        <p:spPr>
          <a:xfrm>
            <a:off x="4552950" y="1701165"/>
            <a:ext cx="2525395" cy="3940810"/>
          </a:xfrm>
          <a:prstGeom prst="rect">
            <a:avLst/>
          </a:prstGeom>
        </p:spPr>
      </p:pic>
      <p:pic>
        <p:nvPicPr>
          <p:cNvPr id="10" name="图片 9" descr="023"/>
          <p:cNvPicPr>
            <a:picLocks noChangeAspect="1"/>
          </p:cNvPicPr>
          <p:nvPr/>
        </p:nvPicPr>
        <p:blipFill>
          <a:blip r:embed="rId3"/>
          <a:stretch>
            <a:fillRect/>
          </a:stretch>
        </p:blipFill>
        <p:spPr>
          <a:xfrm>
            <a:off x="7838440" y="1701165"/>
            <a:ext cx="2814955" cy="3931920"/>
          </a:xfrm>
          <a:prstGeom prst="rect">
            <a:avLst/>
          </a:prstGeom>
        </p:spPr>
      </p:pic>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en-US" altLang="zh-CN">
                <a:latin typeface="华文中宋" panose="02010600040101010101" charset="-122"/>
                <a:ea typeface="华文中宋" panose="02010600040101010101" charset="-122"/>
                <a:cs typeface="宋体" panose="02010600030101010101" pitchFamily="2" charset="-122"/>
              </a:rPr>
              <a:t>1. </a:t>
            </a:r>
            <a:r>
              <a:rPr lang="zh-CN" altLang="en-US">
                <a:latin typeface="华文中宋" panose="02010600040101010101" charset="-122"/>
                <a:ea typeface="华文中宋" panose="02010600040101010101" charset="-122"/>
                <a:cs typeface="宋体" panose="02010600030101010101" pitchFamily="2" charset="-122"/>
              </a:rPr>
              <a:t>位移均值</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sp>
        <p:nvSpPr>
          <p:cNvPr id="12" name="文本框 11"/>
          <p:cNvSpPr txBox="1"/>
          <p:nvPr/>
        </p:nvSpPr>
        <p:spPr>
          <a:xfrm>
            <a:off x="2072005" y="5638800"/>
            <a:ext cx="1325880" cy="368300"/>
          </a:xfrm>
          <a:prstGeom prst="rect">
            <a:avLst/>
          </a:prstGeom>
          <a:noFill/>
        </p:spPr>
        <p:txBody>
          <a:bodyPr wrap="square" rtlCol="0">
            <a:spAutoFit/>
          </a:bodyPr>
          <a:lstStyle/>
          <a:p>
            <a:r>
              <a:rPr lang="zh-CN" altLang="en-US"/>
              <a:t>(a) 油滴</a:t>
            </a:r>
            <a:r>
              <a:rPr lang="en-US" altLang="zh-CN"/>
              <a:t>3</a:t>
            </a:r>
            <a:r>
              <a:rPr lang="zh-CN" altLang="en-US"/>
              <a:t>-1</a:t>
            </a:r>
            <a:endParaRPr lang="zh-CN" altLang="en-US"/>
          </a:p>
        </p:txBody>
      </p:sp>
      <p:sp>
        <p:nvSpPr>
          <p:cNvPr id="13" name="文本框 12"/>
          <p:cNvSpPr txBox="1"/>
          <p:nvPr/>
        </p:nvSpPr>
        <p:spPr>
          <a:xfrm>
            <a:off x="5085715" y="5638800"/>
            <a:ext cx="1325880" cy="368300"/>
          </a:xfrm>
          <a:prstGeom prst="rect">
            <a:avLst/>
          </a:prstGeom>
          <a:noFill/>
        </p:spPr>
        <p:txBody>
          <a:bodyPr wrap="square" rtlCol="0">
            <a:spAutoFit/>
          </a:bodyPr>
          <a:lstStyle/>
          <a:p>
            <a:r>
              <a:rPr lang="zh-CN" altLang="en-US"/>
              <a:t>(</a:t>
            </a:r>
            <a:r>
              <a:rPr lang="en-US" altLang="zh-CN"/>
              <a:t>b</a:t>
            </a:r>
            <a:r>
              <a:rPr lang="zh-CN" altLang="en-US"/>
              <a:t>) 油滴</a:t>
            </a:r>
            <a:r>
              <a:rPr lang="en-US" altLang="zh-CN"/>
              <a:t>3</a:t>
            </a:r>
            <a:r>
              <a:rPr lang="zh-CN" altLang="en-US"/>
              <a:t>-</a:t>
            </a:r>
            <a:r>
              <a:rPr lang="en-US" altLang="zh-CN"/>
              <a:t>2</a:t>
            </a:r>
            <a:endParaRPr lang="en-US" altLang="zh-CN"/>
          </a:p>
        </p:txBody>
      </p:sp>
      <p:sp>
        <p:nvSpPr>
          <p:cNvPr id="14" name="文本框 13"/>
          <p:cNvSpPr txBox="1"/>
          <p:nvPr/>
        </p:nvSpPr>
        <p:spPr>
          <a:xfrm>
            <a:off x="8013700" y="5638800"/>
            <a:ext cx="1325880" cy="368300"/>
          </a:xfrm>
          <a:prstGeom prst="rect">
            <a:avLst/>
          </a:prstGeom>
          <a:noFill/>
        </p:spPr>
        <p:txBody>
          <a:bodyPr wrap="square" rtlCol="0">
            <a:spAutoFit/>
          </a:bodyPr>
          <a:lstStyle/>
          <a:p>
            <a:r>
              <a:rPr lang="zh-CN" altLang="en-US"/>
              <a:t>(</a:t>
            </a:r>
            <a:r>
              <a:rPr lang="en-US" altLang="zh-CN"/>
              <a:t>c</a:t>
            </a:r>
            <a:r>
              <a:rPr lang="zh-CN" altLang="en-US"/>
              <a:t>) 油滴</a:t>
            </a:r>
            <a:r>
              <a:rPr lang="en-US" altLang="zh-CN"/>
              <a:t>3</a:t>
            </a:r>
            <a:r>
              <a:rPr lang="zh-CN" altLang="en-US"/>
              <a:t>-</a:t>
            </a:r>
            <a:r>
              <a:rPr lang="en-US" altLang="zh-CN"/>
              <a:t>3</a:t>
            </a:r>
            <a:endParaRPr lang="en-US" altLang="zh-CN"/>
          </a:p>
        </p:txBody>
      </p:sp>
      <p:sp>
        <p:nvSpPr>
          <p:cNvPr id="15" name="文本框 14"/>
          <p:cNvSpPr txBox="1"/>
          <p:nvPr/>
        </p:nvSpPr>
        <p:spPr>
          <a:xfrm>
            <a:off x="4285615" y="6184900"/>
            <a:ext cx="3280410" cy="368300"/>
          </a:xfrm>
          <a:prstGeom prst="rect">
            <a:avLst/>
          </a:prstGeom>
          <a:noFill/>
        </p:spPr>
        <p:txBody>
          <a:bodyPr wrap="square" rtlCol="0">
            <a:spAutoFit/>
          </a:bodyPr>
          <a:lstStyle/>
          <a:p>
            <a:r>
              <a:rPr lang="zh-CN" altLang="en-US"/>
              <a:t>图 </a:t>
            </a:r>
            <a:r>
              <a:rPr lang="en-US" altLang="zh-CN"/>
              <a:t>12</a:t>
            </a:r>
            <a:r>
              <a:rPr lang="zh-CN" altLang="en-US"/>
              <a:t>: 油滴</a:t>
            </a:r>
            <a:r>
              <a:rPr lang="en-US" altLang="zh-CN"/>
              <a:t>3</a:t>
            </a:r>
            <a:r>
              <a:rPr lang="zh-CN" altLang="en-US"/>
              <a:t>位移数据表</a:t>
            </a:r>
            <a:endParaRPr lang="zh-CN" altLang="en-US"/>
          </a:p>
        </p:txBody>
      </p:sp>
      <p:pic>
        <p:nvPicPr>
          <p:cNvPr id="8" name="图片 7" descr="031"/>
          <p:cNvPicPr>
            <a:picLocks noChangeAspect="1"/>
          </p:cNvPicPr>
          <p:nvPr/>
        </p:nvPicPr>
        <p:blipFill>
          <a:blip r:embed="rId1"/>
          <a:stretch>
            <a:fillRect/>
          </a:stretch>
        </p:blipFill>
        <p:spPr>
          <a:xfrm>
            <a:off x="1407160" y="1760220"/>
            <a:ext cx="2655570" cy="3724275"/>
          </a:xfrm>
          <a:prstGeom prst="rect">
            <a:avLst/>
          </a:prstGeom>
        </p:spPr>
      </p:pic>
      <p:pic>
        <p:nvPicPr>
          <p:cNvPr id="9" name="图片 8" descr="032"/>
          <p:cNvPicPr>
            <a:picLocks noChangeAspect="1"/>
          </p:cNvPicPr>
          <p:nvPr/>
        </p:nvPicPr>
        <p:blipFill>
          <a:blip r:embed="rId2"/>
          <a:stretch>
            <a:fillRect/>
          </a:stretch>
        </p:blipFill>
        <p:spPr>
          <a:xfrm>
            <a:off x="4715510" y="1764665"/>
            <a:ext cx="2200275" cy="3724275"/>
          </a:xfrm>
          <a:prstGeom prst="rect">
            <a:avLst/>
          </a:prstGeom>
        </p:spPr>
      </p:pic>
      <p:pic>
        <p:nvPicPr>
          <p:cNvPr id="10" name="图片 9" descr="033"/>
          <p:cNvPicPr>
            <a:picLocks noChangeAspect="1"/>
          </p:cNvPicPr>
          <p:nvPr/>
        </p:nvPicPr>
        <p:blipFill>
          <a:blip r:embed="rId3"/>
          <a:stretch>
            <a:fillRect/>
          </a:stretch>
        </p:blipFill>
        <p:spPr>
          <a:xfrm>
            <a:off x="7568565" y="1760220"/>
            <a:ext cx="2759075" cy="3724275"/>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296670"/>
            <a:ext cx="11572875" cy="4651375"/>
          </a:xfrm>
          <a:prstGeom prst="rect">
            <a:avLst/>
          </a:prstGeom>
          <a:noFill/>
        </p:spPr>
        <p:txBody>
          <a:bodyPr wrap="square" rtlCol="0">
            <a:noAutofit/>
          </a:bodyPr>
          <a:lstStyle/>
          <a:p>
            <a:r>
              <a:rPr lang="en-US" altLang="zh-CN">
                <a:latin typeface="华文中宋" panose="02010600040101010101" charset="-122"/>
                <a:ea typeface="华文中宋" panose="02010600040101010101" charset="-122"/>
                <a:cs typeface="宋体" panose="02010600030101010101" pitchFamily="2" charset="-122"/>
              </a:rPr>
              <a:t>1. </a:t>
            </a:r>
            <a:r>
              <a:rPr lang="zh-CN" altLang="en-US">
                <a:latin typeface="华文中宋" panose="02010600040101010101" charset="-122"/>
                <a:ea typeface="华文中宋" panose="02010600040101010101" charset="-122"/>
                <a:cs typeface="宋体" panose="02010600030101010101" pitchFamily="2" charset="-122"/>
              </a:rPr>
              <a:t>位移均值</a:t>
            </a:r>
            <a:endParaRPr lang="zh-CN" altLang="en-US">
              <a:latin typeface="华文中宋" panose="02010600040101010101" charset="-122"/>
              <a:ea typeface="华文中宋" panose="02010600040101010101" charset="-122"/>
              <a:cs typeface="宋体" panose="02010600030101010101" pitchFamily="2" charset="-122"/>
            </a:endParaRPr>
          </a:p>
          <a:p>
            <a:endParaRPr lang="zh-CN" altLang="en-US">
              <a:latin typeface="华文中宋" panose="02010600040101010101" charset="-122"/>
              <a:ea typeface="华文中宋" panose="02010600040101010101" charset="-122"/>
              <a:cs typeface="宋体" panose="02010600030101010101" pitchFamily="2" charset="-122"/>
            </a:endParaRPr>
          </a:p>
        </p:txBody>
      </p:sp>
      <p:pic>
        <p:nvPicPr>
          <p:cNvPr id="8" name="图片 7" descr="014"/>
          <p:cNvPicPr>
            <a:picLocks noChangeAspect="1"/>
          </p:cNvPicPr>
          <p:nvPr/>
        </p:nvPicPr>
        <p:blipFill>
          <a:blip r:embed="rId1"/>
          <a:stretch>
            <a:fillRect/>
          </a:stretch>
        </p:blipFill>
        <p:spPr>
          <a:xfrm>
            <a:off x="452755" y="1748790"/>
            <a:ext cx="4862195" cy="1760855"/>
          </a:xfrm>
          <a:prstGeom prst="rect">
            <a:avLst/>
          </a:prstGeom>
        </p:spPr>
      </p:pic>
      <p:pic>
        <p:nvPicPr>
          <p:cNvPr id="9" name="图片 8" descr="024"/>
          <p:cNvPicPr>
            <a:picLocks noChangeAspect="1"/>
          </p:cNvPicPr>
          <p:nvPr/>
        </p:nvPicPr>
        <p:blipFill>
          <a:blip r:embed="rId2"/>
          <a:stretch>
            <a:fillRect/>
          </a:stretch>
        </p:blipFill>
        <p:spPr>
          <a:xfrm>
            <a:off x="6699250" y="1748790"/>
            <a:ext cx="4766310" cy="1760855"/>
          </a:xfrm>
          <a:prstGeom prst="rect">
            <a:avLst/>
          </a:prstGeom>
        </p:spPr>
      </p:pic>
      <p:pic>
        <p:nvPicPr>
          <p:cNvPr id="10" name="图片 9" descr="034"/>
          <p:cNvPicPr>
            <a:picLocks noChangeAspect="1"/>
          </p:cNvPicPr>
          <p:nvPr/>
        </p:nvPicPr>
        <p:blipFill>
          <a:blip r:embed="rId3"/>
          <a:stretch>
            <a:fillRect/>
          </a:stretch>
        </p:blipFill>
        <p:spPr>
          <a:xfrm>
            <a:off x="3429635" y="3877945"/>
            <a:ext cx="5335905" cy="1965960"/>
          </a:xfrm>
          <a:prstGeom prst="rect">
            <a:avLst/>
          </a:prstGeom>
        </p:spPr>
      </p:pic>
      <p:sp>
        <p:nvSpPr>
          <p:cNvPr id="11" name="文本框 10"/>
          <p:cNvSpPr txBox="1"/>
          <p:nvPr/>
        </p:nvSpPr>
        <p:spPr>
          <a:xfrm>
            <a:off x="1612900" y="3509645"/>
            <a:ext cx="254254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13</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a:latin typeface="宋体" panose="02010600030101010101" pitchFamily="2" charset="-122"/>
                <a:ea typeface="宋体" panose="02010600030101010101" pitchFamily="2" charset="-122"/>
                <a:cs typeface="宋体" panose="02010600030101010101" pitchFamily="2" charset="-122"/>
              </a:rPr>
              <a:t>位移均值</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7811135" y="3509645"/>
            <a:ext cx="254254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14</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位移均值</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p:cNvSpPr txBox="1"/>
          <p:nvPr/>
        </p:nvSpPr>
        <p:spPr>
          <a:xfrm>
            <a:off x="4826635" y="5843905"/>
            <a:ext cx="254254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15</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a:latin typeface="宋体" panose="02010600030101010101" pitchFamily="2" charset="-122"/>
                <a:ea typeface="宋体" panose="02010600030101010101" pitchFamily="2" charset="-122"/>
                <a:cs typeface="宋体" panose="02010600030101010101" pitchFamily="2" charset="-122"/>
              </a:rPr>
              <a:t>位移均值</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9" name="文本框 18"/>
          <p:cNvSpPr txBox="1"/>
          <p:nvPr/>
        </p:nvSpPr>
        <p:spPr>
          <a:xfrm>
            <a:off x="452755" y="6174105"/>
            <a:ext cx="794893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由位移均值的计算，</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初步验证了位移均值接近0，符合布朗运动规律。</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307"/>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实验目的</a:t>
              </a:r>
              <a:endParaRPr lang="zh-CN" altLang="en-US"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12" cy="1357"/>
            </a:xfrm>
            <a:prstGeom prst="rect">
              <a:avLst/>
            </a:prstGeom>
            <a:noFill/>
          </p:spPr>
          <p:txBody>
            <a:bodyPr wrap="none" rtlCol="0">
              <a:spAutoFit/>
            </a:bodyPr>
            <a:lstStyle/>
            <a:p>
              <a:r>
                <a:rPr lang="en-US" altLang="zh-CN" sz="5000">
                  <a:solidFill>
                    <a:schemeClr val="bg1"/>
                  </a:solidFill>
                  <a:cs typeface="+mn-ea"/>
                  <a:sym typeface="+mn-lt"/>
                </a:rPr>
                <a:t>01</a:t>
              </a:r>
              <a:endParaRPr lang="en-US" altLang="zh-CN" sz="5000">
                <a:solidFill>
                  <a:schemeClr val="bg1"/>
                </a:solidFill>
                <a:cs typeface="+mn-ea"/>
                <a:sym typeface="+mn-lt"/>
              </a:endParaRPr>
            </a:p>
          </p:txBody>
        </p:sp>
      </p:gr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pic>
        <p:nvPicPr>
          <p:cNvPr id="3" name="图片 2" descr="1"/>
          <p:cNvPicPr>
            <a:picLocks noChangeAspect="1"/>
          </p:cNvPicPr>
          <p:nvPr/>
        </p:nvPicPr>
        <p:blipFill>
          <a:blip r:embed="rId1"/>
          <a:stretch>
            <a:fillRect/>
          </a:stretch>
        </p:blipFill>
        <p:spPr>
          <a:xfrm>
            <a:off x="1290320" y="2710815"/>
            <a:ext cx="8916670" cy="1194435"/>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311150" y="1296670"/>
                <a:ext cx="11525885" cy="4651375"/>
              </a:xfrm>
              <a:prstGeom prst="rect">
                <a:avLst/>
              </a:prstGeom>
              <a:noFill/>
            </p:spPr>
            <p:txBody>
              <a:bodyPr wrap="square" rtlCol="0">
                <a:noAutofit/>
              </a:bodyPr>
              <a:lstStyle/>
              <a:p>
                <a:r>
                  <a:rPr lang="en-US" altLang="zh-CN" dirty="0">
                    <a:latin typeface="华文中宋" panose="02010600040101010101" charset="-122"/>
                    <a:ea typeface="华文中宋" panose="02010600040101010101" charset="-122"/>
                    <a:cs typeface="宋体" panose="02010600030101010101" pitchFamily="2" charset="-122"/>
                  </a:rPr>
                  <a:t>2.</a:t>
                </a:r>
                <a:r>
                  <a:rPr lang="zh-CN" altLang="en-US" dirty="0">
                    <a:latin typeface="华文中宋" panose="02010600040101010101" charset="-122"/>
                    <a:ea typeface="华文中宋" panose="02010600040101010101" charset="-122"/>
                    <a:cs typeface="宋体" panose="02010600030101010101" pitchFamily="2" charset="-122"/>
                  </a:rPr>
                  <a:t>位移的不确定度</a:t>
                </a:r>
                <a:endParaRPr lang="zh-CN" altLang="en-US" dirty="0">
                  <a:latin typeface="华文中宋" panose="02010600040101010101" charset="-122"/>
                  <a:ea typeface="华文中宋" panose="02010600040101010101" charset="-122"/>
                  <a:cs typeface="宋体" panose="02010600030101010101" pitchFamily="2" charset="-122"/>
                </a:endParaRPr>
              </a:p>
              <a:p>
                <a:pPr marL="179705" indent="0" fontAlgn="auto"/>
                <a:r>
                  <a:rPr lang="zh-CN" altLang="en-US" dirty="0">
                    <a:latin typeface="宋体" panose="02010600030101010101" pitchFamily="2" charset="-122"/>
                    <a:ea typeface="宋体" panose="02010600030101010101" pitchFamily="2" charset="-122"/>
                    <a:cs typeface="宋体" panose="02010600030101010101" pitchFamily="2" charset="-122"/>
                  </a:rPr>
                  <a:t>本实验中，分别测量了3个油滴的5组轨迹位移量，每组120个实验数据，共计1800个数据。利用不确定度来分析测量位移的平均值，从实验控制误差的角度，通常需要考虑测量的最大不确定度。实验在相同的的条件下对油滴的每个时刻的位移进行了多次测量，可以进行不确定度的计算。</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14:m>
                  <m:oMath xmlns:m="http://schemas.openxmlformats.org/officeDocument/2006/math">
                    <m:sSub>
                      <m:sSubPr>
                        <m:ctrlP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highlight>
                              <a:srgbClr val="FFFF00"/>
                            </a:highlight>
                            <a:latin typeface="Cambria Math" panose="02040503050406030204" pitchFamily="18" charset="0"/>
                            <a:ea typeface="宋体" panose="02010600030101010101" pitchFamily="2" charset="-122"/>
                            <a:cs typeface="Cambria Math" panose="02040503050406030204" pitchFamily="18" charset="0"/>
                          </a:rPr>
                          <m:t>𝐴</m:t>
                        </m:r>
                      </m:sub>
                    </m:sSub>
                  </m:oMath>
                </a14:m>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为测量列的A类标准不确定度，即测量列的平均值的标准差，由概率论公式</a:t>
                </a:r>
                <a:r>
                  <a:rPr lang="zh-CN" altLang="en-US" dirty="0">
                    <a:latin typeface="宋体" panose="02010600030101010101" pitchFamily="2" charset="-122"/>
                    <a:ea typeface="宋体" panose="02010600030101010101" pitchFamily="2" charset="-122"/>
                    <a:cs typeface="宋体" panose="02010600030101010101" pitchFamily="2" charset="-122"/>
                  </a:rPr>
                  <a:t>可</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zh-CN" altLang="en-US" dirty="0">
                    <a:latin typeface="宋体" panose="02010600030101010101" pitchFamily="2" charset="-122"/>
                    <a:ea typeface="宋体" panose="02010600030101010101" pitchFamily="2" charset="-122"/>
                    <a:cs typeface="宋体" panose="02010600030101010101" pitchFamily="2" charset="-122"/>
                  </a:rPr>
                  <a:t>得，算术平均值</a:t>
                </a:r>
                <a14:m>
                  <m:oMath xmlns:m="http://schemas.openxmlformats.org/officeDocument/2006/math">
                    <m:sPre>
                      <m:sPrePr>
                        <m:ctrlPr>
                          <a:rPr lang="en-US" altLang="zh-CN" i="1">
                            <a:latin typeface="Cambria Math" panose="02040503050406030204" pitchFamily="18" charset="0"/>
                            <a:ea typeface="宋体" panose="02010600030101010101" pitchFamily="2" charset="-122"/>
                            <a:cs typeface="Cambria Math" panose="02040503050406030204" pitchFamily="18" charset="0"/>
                          </a:rPr>
                        </m:ctrlPr>
                      </m:sPrePr>
                      <m:sub>
                        <m:r>
                          <a:rPr lang="en-US" altLang="zh-CN" i="1">
                            <a:latin typeface="Cambria Math" panose="02040503050406030204" pitchFamily="18" charset="0"/>
                            <a:ea typeface="宋体" panose="02010600030101010101" pitchFamily="2" charset="-122"/>
                            <a:cs typeface="Cambria Math" panose="02040503050406030204" pitchFamily="18" charset="0"/>
                          </a:rPr>
                          <m:t>𝑋</m:t>
                        </m:r>
                      </m:sub>
                      <m:sup>
                        <m:r>
                          <a:rPr lang="en-US" altLang="zh-CN" i="1">
                            <a:latin typeface="Cambria Math" panose="02040503050406030204" pitchFamily="18" charset="0"/>
                            <a:ea typeface="宋体" panose="02010600030101010101" pitchFamily="2" charset="-122"/>
                            <a:cs typeface="Cambria Math" panose="02040503050406030204" pitchFamily="18" charset="0"/>
                          </a:rPr>
                          <m:t>−</m:t>
                        </m:r>
                      </m:sup>
                      <m:e>
                        <m:r>
                          <a:rPr lang="en-US" altLang="zh-CN" i="1">
                            <a:latin typeface="Cambria Math" panose="02040503050406030204" pitchFamily="18" charset="0"/>
                            <a:ea typeface="宋体" panose="02010600030101010101" pitchFamily="2" charset="-122"/>
                            <a:cs typeface="Cambria Math" panose="02040503050406030204" pitchFamily="18" charset="0"/>
                          </a:rPr>
                          <m:t> </m:t>
                        </m:r>
                      </m:e>
                    </m:sPre>
                  </m:oMath>
                </a14:m>
                <a:r>
                  <a:rPr lang="zh-CN" altLang="en-US" dirty="0">
                    <a:latin typeface="宋体" panose="02010600030101010101" pitchFamily="2" charset="-122"/>
                    <a:ea typeface="宋体" panose="02010600030101010101" pitchFamily="2" charset="-122"/>
                    <a:cs typeface="宋体" panose="02010600030101010101" pitchFamily="2" charset="-122"/>
                  </a:rPr>
                  <a:t>的标准差</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latin typeface="Cambria Math" panose="02040503050406030204" pitchFamily="18" charset="0"/>
                            <a:ea typeface="宋体" panose="02010600030101010101" pitchFamily="2" charset="-122"/>
                            <a:cs typeface="Cambria Math" panose="02040503050406030204" pitchFamily="18" charset="0"/>
                          </a:rPr>
                          <m:t>𝐴</m:t>
                        </m:r>
                      </m:sub>
                    </m:sSub>
                  </m:oMath>
                </a14:m>
                <a:r>
                  <a:rPr lang="zh-CN" altLang="en-US" dirty="0">
                    <a:latin typeface="宋体" panose="02010600030101010101" pitchFamily="2" charset="-122"/>
                    <a:ea typeface="宋体" panose="02010600030101010101" pitchFamily="2" charset="-122"/>
                    <a:cs typeface="宋体" panose="02010600030101010101" pitchFamily="2" charset="-122"/>
                  </a:rPr>
                  <a:t>为</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endParaRPr lang="zh-CN" altLang="en-US" dirty="0">
                  <a:latin typeface="宋体" panose="02010600030101010101" pitchFamily="2" charset="-122"/>
                  <a:ea typeface="宋体" panose="02010600030101010101" pitchFamily="2" charset="-122"/>
                  <a:cs typeface="宋体" panose="02010600030101010101" pitchFamily="2" charset="-122"/>
                </a:endParaRPr>
              </a:p>
              <a:p>
                <a:pPr marL="179705" indent="0" fontAlgn="auto"/>
                <a:r>
                  <a:rPr lang="zh-CN" altLang="en-US" dirty="0">
                    <a:latin typeface="宋体" panose="02010600030101010101" pitchFamily="2" charset="-122"/>
                    <a:ea typeface="宋体" panose="02010600030101010101" pitchFamily="2" charset="-122"/>
                    <a:cs typeface="宋体" panose="02010600030101010101" pitchFamily="2" charset="-122"/>
                  </a:rPr>
                  <a:t>在A类不确定度</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latin typeface="Cambria Math" panose="02040503050406030204" pitchFamily="18" charset="0"/>
                            <a:ea typeface="宋体" panose="02010600030101010101" pitchFamily="2" charset="-122"/>
                            <a:cs typeface="Cambria Math" panose="02040503050406030204" pitchFamily="18" charset="0"/>
                          </a:rPr>
                          <m:t>𝐴</m:t>
                        </m:r>
                      </m:sub>
                    </m:sSub>
                  </m:oMath>
                </a14:m>
                <a:r>
                  <a:rPr lang="zh-CN" altLang="en-US" dirty="0">
                    <a:latin typeface="宋体" panose="02010600030101010101" pitchFamily="2" charset="-122"/>
                    <a:ea typeface="宋体" panose="02010600030101010101" pitchFamily="2" charset="-122"/>
                    <a:cs typeface="宋体" panose="02010600030101010101" pitchFamily="2" charset="-122"/>
                  </a:rPr>
                  <a:t>公式中，标准差σ为</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296670"/>
                <a:ext cx="11525885" cy="4651375"/>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descr="2"/>
          <p:cNvPicPr>
            <a:picLocks noChangeAspect="1"/>
          </p:cNvPicPr>
          <p:nvPr/>
        </p:nvPicPr>
        <p:blipFill>
          <a:blip r:embed="rId3"/>
          <a:stretch>
            <a:fillRect/>
          </a:stretch>
        </p:blipFill>
        <p:spPr>
          <a:xfrm>
            <a:off x="1328420" y="4638040"/>
            <a:ext cx="8973820" cy="1651000"/>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311150" y="2036445"/>
                <a:ext cx="11525885" cy="3390265"/>
              </a:xfrm>
              <a:prstGeom prst="rect">
                <a:avLst/>
              </a:prstGeom>
              <a:noFill/>
            </p:spPr>
            <p:txBody>
              <a:bodyPr wrap="square" rtlCol="0">
                <a:noAutofit/>
              </a:bodyPr>
              <a:lstStyle/>
              <a:p>
                <a:pPr indent="0" fontAlgn="auto">
                  <a:spcAft>
                    <a:spcPts val="600"/>
                  </a:spcAft>
                </a:pP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latin typeface="Cambria Math" panose="02040503050406030204" pitchFamily="18" charset="0"/>
                            <a:ea typeface="宋体" panose="02010600030101010101" pitchFamily="2" charset="-122"/>
                            <a:cs typeface="Cambria Math" panose="02040503050406030204" pitchFamily="18" charset="0"/>
                          </a:rPr>
                          <m:t>𝐵</m:t>
                        </m:r>
                      </m:sub>
                    </m:sSub>
                  </m:oMath>
                </a14:m>
                <a:r>
                  <a:rPr lang="zh-CN" altLang="en-US" dirty="0">
                    <a:latin typeface="宋体" panose="02010600030101010101" pitchFamily="2" charset="-122"/>
                    <a:ea typeface="宋体" panose="02010600030101010101" pitchFamily="2" charset="-122"/>
                    <a:cs typeface="宋体" panose="02010600030101010101" pitchFamily="2" charset="-122"/>
                  </a:rPr>
                  <a:t>为做测量中不符合统计规律的不确定度，通常来自仪器的最大允差和估计读数的最大允差。</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实验仪器中，秒表精度为0.01s，追踪软件（Tracker）长度测量精度为1×</a:t>
                </a:r>
                <a14:m>
                  <m:oMath xmlns:m="http://schemas.openxmlformats.org/officeDocument/2006/math">
                    <m:sSup>
                      <m:sSup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Cambria Math" panose="02040503050406030204" pitchFamily="18" charset="0"/>
                          </a:rPr>
                          <m:t>10</m:t>
                        </m:r>
                      </m:e>
                      <m:sup>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Cambria Math" panose="02040503050406030204" pitchFamily="18" charset="0"/>
                          </a:rPr>
                          <m:t>6</m:t>
                        </m:r>
                      </m:sup>
                    </m:sSup>
                  </m:oMath>
                </a14:m>
                <a:r>
                  <a:rPr lang="zh-CN" altLang="en-US" dirty="0">
                    <a:latin typeface="宋体" panose="02010600030101010101" pitchFamily="2" charset="-122"/>
                    <a:ea typeface="宋体" panose="02010600030101010101" pitchFamily="2" charset="-122"/>
                    <a:cs typeface="宋体" panose="02010600030101010101" pitchFamily="2" charset="-122"/>
                  </a:rPr>
                  <a:t>m。</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在本实验中，B类不确定度远小于A类不确定度，因此在不确定度的合成中，可以忽略B类不确定度。</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取置信概率P=0.95，查t分布表，取</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𝑡</m:t>
                        </m:r>
                      </m:e>
                      <m:sub>
                        <m:r>
                          <a:rPr lang="en-US" altLang="zh-CN" i="1">
                            <a:latin typeface="Cambria Math" panose="02040503050406030204" pitchFamily="18" charset="0"/>
                            <a:ea typeface="宋体" panose="02010600030101010101" pitchFamily="2" charset="-122"/>
                            <a:cs typeface="Cambria Math" panose="02040503050406030204" pitchFamily="18" charset="0"/>
                          </a:rPr>
                          <m:t>0</m:t>
                        </m:r>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Cambria Math" panose="02040503050406030204" pitchFamily="18" charset="0"/>
                          </a:rPr>
                          <m:t>95</m:t>
                        </m:r>
                      </m:sub>
                    </m:sSub>
                  </m:oMath>
                </a14:m>
                <a:r>
                  <a:rPr lang="zh-CN" altLang="en-US" dirty="0">
                    <a:latin typeface="宋体" panose="02010600030101010101" pitchFamily="2" charset="-122"/>
                    <a:ea typeface="宋体" panose="02010600030101010101" pitchFamily="2" charset="-122"/>
                    <a:cs typeface="宋体" panose="02010600030101010101" pitchFamily="2" charset="-122"/>
                  </a:rPr>
                  <a:t>=2</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位移的展伸不确定度为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latin typeface="Cambria Math" panose="02040503050406030204" pitchFamily="18" charset="0"/>
                            <a:ea typeface="宋体" panose="02010600030101010101" pitchFamily="2" charset="-122"/>
                            <a:cs typeface="Cambria Math" panose="02040503050406030204" pitchFamily="18" charset="0"/>
                          </a:rPr>
                          <m:t>𝑥</m:t>
                        </m:r>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Cambria Math" panose="02040503050406030204" pitchFamily="18" charset="0"/>
                          </a:rPr>
                          <m:t>0</m:t>
                        </m:r>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Cambria Math" panose="02040503050406030204" pitchFamily="18" charset="0"/>
                          </a:rPr>
                          <m:t>95</m:t>
                        </m:r>
                      </m:sub>
                    </m:sSub>
                  </m:oMath>
                </a14:m>
                <a:r>
                  <a:rPr lang="zh-CN" altLang="en-US" dirty="0">
                    <a:latin typeface="宋体" panose="02010600030101010101" pitchFamily="2" charset="-122"/>
                    <a:ea typeface="宋体" panose="02010600030101010101" pitchFamily="2" charset="-122"/>
                    <a:cs typeface="宋体" panose="02010600030101010101" pitchFamily="2" charset="-122"/>
                  </a:rPr>
                  <a:t> = </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𝑡</m:t>
                        </m:r>
                      </m:e>
                      <m:sub>
                        <m:r>
                          <a:rPr lang="en-US" altLang="zh-CN" i="1">
                            <a:latin typeface="Cambria Math" panose="02040503050406030204" pitchFamily="18" charset="0"/>
                            <a:ea typeface="宋体" panose="02010600030101010101" pitchFamily="2" charset="-122"/>
                            <a:cs typeface="Cambria Math" panose="02040503050406030204" pitchFamily="18" charset="0"/>
                          </a:rPr>
                          <m:t>0</m:t>
                        </m:r>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宋体" panose="02010600030101010101" pitchFamily="2" charset="-122"/>
                            <a:cs typeface="Cambria Math" panose="02040503050406030204" pitchFamily="18" charset="0"/>
                          </a:rPr>
                          <m:t>95</m:t>
                        </m:r>
                      </m:sub>
                    </m:sSub>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𝑢</m:t>
                        </m:r>
                      </m:e>
                      <m:sub>
                        <m:r>
                          <a:rPr lang="en-US" altLang="zh-CN" i="1">
                            <a:latin typeface="Cambria Math" panose="02040503050406030204" pitchFamily="18" charset="0"/>
                            <a:ea typeface="宋体" panose="02010600030101010101" pitchFamily="2" charset="-122"/>
                            <a:cs typeface="Cambria Math" panose="02040503050406030204" pitchFamily="18" charset="0"/>
                          </a:rPr>
                          <m:t>𝐴</m:t>
                        </m:r>
                      </m:sub>
                    </m:sSub>
                  </m:oMath>
                </a14:m>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根据置信概率P=0.95，测量结果的最终表达式为</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2036445"/>
                <a:ext cx="11525885" cy="3390265"/>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descr="3"/>
          <p:cNvPicPr>
            <a:picLocks noChangeAspect="1"/>
          </p:cNvPicPr>
          <p:nvPr/>
        </p:nvPicPr>
        <p:blipFill>
          <a:blip r:embed="rId2"/>
          <a:stretch>
            <a:fillRect/>
          </a:stretch>
        </p:blipFill>
        <p:spPr>
          <a:xfrm>
            <a:off x="798195" y="4264660"/>
            <a:ext cx="9900285" cy="1278255"/>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对第一颗油滴的数据进行数据分析，n=120</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除了实验组1外，其余测量结果的最终表达式范围中均包括了⟨x⟩=0,可以看出剩余四组的数据较为合理，符合布朗运动规律。</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pic>
        <p:nvPicPr>
          <p:cNvPr id="9" name="图片 8" descr="4"/>
          <p:cNvPicPr>
            <a:picLocks noChangeAspect="1"/>
          </p:cNvPicPr>
          <p:nvPr/>
        </p:nvPicPr>
        <p:blipFill>
          <a:blip r:embed="rId1"/>
          <a:stretch>
            <a:fillRect/>
          </a:stretch>
        </p:blipFill>
        <p:spPr>
          <a:xfrm>
            <a:off x="1842135" y="1779905"/>
            <a:ext cx="7946390" cy="380047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对第二颗油滴的数据进行数据分析，n=120</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五组实验测量结果的最终表达式范围中均包括了⟨x⟩=0,可以看出实验所得数据较为合理，符合布朗运动规律</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5"/>
          <p:cNvPicPr>
            <a:picLocks noChangeAspect="1"/>
          </p:cNvPicPr>
          <p:nvPr/>
        </p:nvPicPr>
        <p:blipFill>
          <a:blip r:embed="rId1"/>
          <a:stretch>
            <a:fillRect/>
          </a:stretch>
        </p:blipFill>
        <p:spPr>
          <a:xfrm>
            <a:off x="1895475" y="1827530"/>
            <a:ext cx="7839075" cy="381000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zh-CN" altLang="en-US" dirty="0">
                <a:latin typeface="宋体" panose="02010600030101010101" pitchFamily="2" charset="-122"/>
                <a:ea typeface="宋体" panose="02010600030101010101" pitchFamily="2" charset="-122"/>
                <a:cs typeface="宋体" panose="02010600030101010101" pitchFamily="2" charset="-122"/>
              </a:rPr>
              <a:t>对第三颗油滴的数据进行数据分析，n=120</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五组实验测量结果的最终表达式范围中均包括了⟨x⟩=0,可以看出实验所得数据较为合理，符合布朗运动规律。</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zh-CN" altLang="en-US" dirty="0">
              <a:latin typeface="宋体" panose="02010600030101010101" pitchFamily="2" charset="-122"/>
              <a:ea typeface="宋体" panose="02010600030101010101" pitchFamily="2" charset="-122"/>
              <a:cs typeface="宋体" panose="02010600030101010101" pitchFamily="2" charset="-122"/>
            </a:endParaRPr>
          </a:p>
          <a:p>
            <a:pPr indent="0" algn="ctr" fontAlgn="auto">
              <a:spcAft>
                <a:spcPts val="600"/>
              </a:spcAft>
            </a:pPr>
            <a:r>
              <a:rPr lang="zh-CN" altLang="en-US" sz="2800" b="1" dirty="0">
                <a:highlight>
                  <a:srgbClr val="FF0000"/>
                </a:highlight>
                <a:latin typeface="宋体" panose="02010600030101010101" pitchFamily="2" charset="-122"/>
                <a:ea typeface="宋体" panose="02010600030101010101" pitchFamily="2" charset="-122"/>
                <a:cs typeface="宋体" panose="02010600030101010101" pitchFamily="2" charset="-122"/>
              </a:rPr>
              <a:t>由以上计算，可以得出油滴的运动情况符合布朗运动规律，</a:t>
            </a:r>
            <a:endParaRPr lang="en-US" altLang="zh-CN" sz="2800" b="1" dirty="0">
              <a:highlight>
                <a:srgbClr val="FF0000"/>
              </a:highlight>
              <a:latin typeface="宋体" panose="02010600030101010101" pitchFamily="2" charset="-122"/>
              <a:ea typeface="宋体" panose="02010600030101010101" pitchFamily="2" charset="-122"/>
              <a:cs typeface="宋体" panose="02010600030101010101" pitchFamily="2" charset="-122"/>
            </a:endParaRPr>
          </a:p>
          <a:p>
            <a:pPr indent="0" algn="ctr" fontAlgn="auto">
              <a:spcAft>
                <a:spcPts val="600"/>
              </a:spcAft>
            </a:pPr>
            <a:r>
              <a:rPr lang="zh-CN" altLang="en-US" sz="2800" b="1" dirty="0">
                <a:highlight>
                  <a:srgbClr val="FF0000"/>
                </a:highlight>
                <a:latin typeface="宋体" panose="02010600030101010101" pitchFamily="2" charset="-122"/>
                <a:ea typeface="宋体" panose="02010600030101010101" pitchFamily="2" charset="-122"/>
                <a:cs typeface="宋体" panose="02010600030101010101" pitchFamily="2" charset="-122"/>
              </a:rPr>
              <a:t>在误差允许范围之内&lt; x &gt;= 0 .</a:t>
            </a:r>
            <a:endParaRPr lang="zh-CN" altLang="en-US" sz="2800" b="1" dirty="0">
              <a:highlight>
                <a:srgbClr val="FF0000"/>
              </a:highlight>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6"/>
          <p:cNvPicPr>
            <a:picLocks noChangeAspect="1"/>
          </p:cNvPicPr>
          <p:nvPr/>
        </p:nvPicPr>
        <p:blipFill>
          <a:blip r:embed="rId1"/>
          <a:stretch>
            <a:fillRect/>
          </a:stretch>
        </p:blipFill>
        <p:spPr>
          <a:xfrm>
            <a:off x="2795905" y="1891665"/>
            <a:ext cx="5904865" cy="2906395"/>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zh-CN" altLang="en-US">
                <a:latin typeface="华文中宋" panose="02010600040101010101" charset="-122"/>
                <a:ea typeface="华文中宋" panose="02010600040101010101" charset="-122"/>
                <a:cs typeface="宋体" panose="02010600030101010101" pitchFamily="2" charset="-122"/>
              </a:rPr>
              <a:t>3. 位移平方均值</a:t>
            </a:r>
            <a:endParaRPr lang="zh-CN" altLang="en-US">
              <a:latin typeface="华文中宋" panose="02010600040101010101" charset="-122"/>
              <a:ea typeface="华文中宋" panose="02010600040101010101" charset="-122"/>
              <a:cs typeface="宋体" panose="02010600030101010101" pitchFamily="2" charset="-122"/>
            </a:endParaRPr>
          </a:p>
          <a:p>
            <a:pPr indent="0" fontAlgn="auto">
              <a:spcAft>
                <a:spcPts val="600"/>
              </a:spcAft>
            </a:pPr>
            <a:endParaRPr lang="zh-CN" altLang="en-US">
              <a:latin typeface="华文中宋" panose="02010600040101010101" charset="-122"/>
              <a:ea typeface="华文中宋" panose="02010600040101010101" charset="-122"/>
              <a:cs typeface="宋体" panose="02010600030101010101" pitchFamily="2" charset="-122"/>
            </a:endParaRPr>
          </a:p>
        </p:txBody>
      </p:sp>
      <p:pic>
        <p:nvPicPr>
          <p:cNvPr id="3" name="图片 2" descr="019"/>
          <p:cNvPicPr>
            <a:picLocks noChangeAspect="1"/>
          </p:cNvPicPr>
          <p:nvPr/>
        </p:nvPicPr>
        <p:blipFill>
          <a:blip r:embed="rId1"/>
          <a:stretch>
            <a:fillRect/>
          </a:stretch>
        </p:blipFill>
        <p:spPr>
          <a:xfrm>
            <a:off x="2807335" y="2059940"/>
            <a:ext cx="6015990" cy="1078865"/>
          </a:xfrm>
          <a:prstGeom prst="rect">
            <a:avLst/>
          </a:prstGeom>
        </p:spPr>
      </p:pic>
      <p:pic>
        <p:nvPicPr>
          <p:cNvPr id="7" name="图片 6" descr="029"/>
          <p:cNvPicPr>
            <a:picLocks noChangeAspect="1"/>
          </p:cNvPicPr>
          <p:nvPr/>
        </p:nvPicPr>
        <p:blipFill>
          <a:blip r:embed="rId2"/>
          <a:stretch>
            <a:fillRect/>
          </a:stretch>
        </p:blipFill>
        <p:spPr>
          <a:xfrm>
            <a:off x="2807335" y="3556000"/>
            <a:ext cx="5978525" cy="1021080"/>
          </a:xfrm>
          <a:prstGeom prst="rect">
            <a:avLst/>
          </a:prstGeom>
        </p:spPr>
      </p:pic>
      <p:pic>
        <p:nvPicPr>
          <p:cNvPr id="8" name="图片 7" descr="039"/>
          <p:cNvPicPr>
            <a:picLocks noChangeAspect="1"/>
          </p:cNvPicPr>
          <p:nvPr/>
        </p:nvPicPr>
        <p:blipFill>
          <a:blip r:embed="rId3"/>
          <a:stretch>
            <a:fillRect/>
          </a:stretch>
        </p:blipFill>
        <p:spPr>
          <a:xfrm>
            <a:off x="2807335" y="4994275"/>
            <a:ext cx="5975350" cy="1085215"/>
          </a:xfrm>
          <a:prstGeom prst="rect">
            <a:avLst/>
          </a:prstGeom>
        </p:spPr>
      </p:pic>
      <p:sp>
        <p:nvSpPr>
          <p:cNvPr id="9" name="文本框 8"/>
          <p:cNvSpPr txBox="1"/>
          <p:nvPr/>
        </p:nvSpPr>
        <p:spPr>
          <a:xfrm>
            <a:off x="4577715" y="3138805"/>
            <a:ext cx="247523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16</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a:latin typeface="宋体" panose="02010600030101010101" pitchFamily="2" charset="-122"/>
                <a:ea typeface="宋体" panose="02010600030101010101" pitchFamily="2" charset="-122"/>
                <a:cs typeface="宋体" panose="02010600030101010101" pitchFamily="2" charset="-122"/>
              </a:rPr>
              <a:t>位移平方</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4577715" y="4577080"/>
            <a:ext cx="247523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17</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位移平方</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4577715" y="6045200"/>
            <a:ext cx="247523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18</a:t>
            </a:r>
            <a:r>
              <a:rPr lang="zh-CN" altLang="en-US">
                <a:latin typeface="宋体" panose="02010600030101010101" pitchFamily="2" charset="-122"/>
                <a:ea typeface="宋体" panose="02010600030101010101" pitchFamily="2" charset="-122"/>
                <a:cs typeface="宋体" panose="02010600030101010101" pitchFamily="2" charset="-122"/>
              </a:rPr>
              <a:t>：油滴</a:t>
            </a:r>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a:latin typeface="宋体" panose="02010600030101010101" pitchFamily="2" charset="-122"/>
                <a:ea typeface="宋体" panose="02010600030101010101" pitchFamily="2" charset="-122"/>
                <a:cs typeface="宋体" panose="02010600030101010101" pitchFamily="2" charset="-122"/>
              </a:rPr>
              <a:t>位移平方</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宋体" panose="02010600030101010101" pitchFamily="2" charset="-122"/>
              </a:rPr>
              <a:t>4.位移平方均值与时间的线性拟合</a:t>
            </a:r>
            <a:endParaRPr lang="en-US" altLang="zh-CN">
              <a:latin typeface="华文中宋" panose="02010600040101010101" charset="-122"/>
              <a:ea typeface="华文中宋" panose="02010600040101010101" charset="-122"/>
              <a:cs typeface="宋体" panose="02010600030101010101" pitchFamily="2" charset="-122"/>
            </a:endParaRPr>
          </a:p>
        </p:txBody>
      </p:sp>
      <p:sp>
        <p:nvSpPr>
          <p:cNvPr id="11" name="文本框 10"/>
          <p:cNvSpPr txBox="1"/>
          <p:nvPr/>
        </p:nvSpPr>
        <p:spPr>
          <a:xfrm>
            <a:off x="3348990" y="6045200"/>
            <a:ext cx="479869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a:latin typeface="宋体" panose="02010600030101010101" pitchFamily="2" charset="-122"/>
                <a:ea typeface="宋体" panose="02010600030101010101" pitchFamily="2" charset="-122"/>
                <a:cs typeface="宋体" panose="02010600030101010101" pitchFamily="2" charset="-122"/>
              </a:rPr>
              <a:t>19: 油滴1位移平方均值与时间的线性拟合</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12" name="图片 11" descr="f1"/>
          <p:cNvPicPr>
            <a:picLocks noChangeAspect="1"/>
          </p:cNvPicPr>
          <p:nvPr/>
        </p:nvPicPr>
        <p:blipFill>
          <a:blip r:embed="rId1"/>
          <a:stretch>
            <a:fillRect/>
          </a:stretch>
        </p:blipFill>
        <p:spPr>
          <a:xfrm>
            <a:off x="3394075" y="2016760"/>
            <a:ext cx="4842510" cy="377253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宋体" panose="02010600030101010101" pitchFamily="2" charset="-122"/>
              </a:rPr>
              <a:t>4.位移平方均值与时间的线性拟合</a:t>
            </a:r>
            <a:endParaRPr lang="en-US" altLang="zh-CN">
              <a:latin typeface="华文中宋" panose="02010600040101010101" charset="-122"/>
              <a:ea typeface="华文中宋" panose="02010600040101010101" charset="-122"/>
              <a:cs typeface="宋体" panose="02010600030101010101" pitchFamily="2" charset="-122"/>
            </a:endParaRPr>
          </a:p>
        </p:txBody>
      </p:sp>
      <p:sp>
        <p:nvSpPr>
          <p:cNvPr id="11" name="文本框 10"/>
          <p:cNvSpPr txBox="1"/>
          <p:nvPr/>
        </p:nvSpPr>
        <p:spPr>
          <a:xfrm>
            <a:off x="3348990" y="6045200"/>
            <a:ext cx="479869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cs typeface="宋体" panose="02010600030101010101" pitchFamily="2" charset="-122"/>
              </a:rPr>
              <a:t>图</a:t>
            </a:r>
            <a:r>
              <a:rPr lang="en-US" altLang="zh-CN">
                <a:latin typeface="宋体" panose="02010600030101010101" pitchFamily="2" charset="-122"/>
                <a:ea typeface="宋体" panose="02010600030101010101" pitchFamily="2" charset="-122"/>
                <a:cs typeface="宋体" panose="02010600030101010101" pitchFamily="2" charset="-122"/>
              </a:rPr>
              <a:t>20</a:t>
            </a:r>
            <a:r>
              <a:rPr>
                <a:latin typeface="宋体" panose="02010600030101010101" pitchFamily="2" charset="-122"/>
                <a:ea typeface="宋体" panose="02010600030101010101" pitchFamily="2" charset="-122"/>
                <a:cs typeface="宋体" panose="02010600030101010101" pitchFamily="2" charset="-122"/>
              </a:rPr>
              <a:t>: 油滴</a:t>
            </a:r>
            <a:r>
              <a:rPr lang="en-US">
                <a:latin typeface="宋体" panose="02010600030101010101" pitchFamily="2" charset="-122"/>
                <a:ea typeface="宋体" panose="02010600030101010101" pitchFamily="2" charset="-122"/>
                <a:cs typeface="宋体" panose="02010600030101010101" pitchFamily="2" charset="-122"/>
              </a:rPr>
              <a:t>2</a:t>
            </a:r>
            <a:r>
              <a:rPr>
                <a:latin typeface="宋体" panose="02010600030101010101" pitchFamily="2" charset="-122"/>
                <a:ea typeface="宋体" panose="02010600030101010101" pitchFamily="2" charset="-122"/>
                <a:cs typeface="宋体" panose="02010600030101010101" pitchFamily="2" charset="-122"/>
              </a:rPr>
              <a:t>位移平方均值与时间的线性拟合</a:t>
            </a:r>
            <a:endParaRPr>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f2"/>
          <p:cNvPicPr>
            <a:picLocks noChangeAspect="1"/>
          </p:cNvPicPr>
          <p:nvPr/>
        </p:nvPicPr>
        <p:blipFill>
          <a:blip r:embed="rId1"/>
          <a:stretch>
            <a:fillRect/>
          </a:stretch>
        </p:blipFill>
        <p:spPr>
          <a:xfrm>
            <a:off x="3212465" y="1840230"/>
            <a:ext cx="5205095" cy="4043045"/>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31787" y="1296670"/>
            <a:ext cx="11525885" cy="5154295"/>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宋体" panose="02010600030101010101" pitchFamily="2" charset="-122"/>
              </a:rPr>
              <a:t>4.位移平方均值与时间的线性拟合</a:t>
            </a:r>
            <a:endParaRPr lang="en-US" altLang="zh-CN" dirty="0">
              <a:latin typeface="华文中宋" panose="02010600040101010101" charset="-122"/>
              <a:ea typeface="华文中宋" panose="02010600040101010101" charset="-122"/>
              <a:cs typeface="宋体" panose="02010600030101010101" pitchFamily="2" charset="-122"/>
            </a:endParaRPr>
          </a:p>
        </p:txBody>
      </p:sp>
      <p:sp>
        <p:nvSpPr>
          <p:cNvPr id="11" name="文本框 10"/>
          <p:cNvSpPr txBox="1"/>
          <p:nvPr/>
        </p:nvSpPr>
        <p:spPr>
          <a:xfrm>
            <a:off x="3539490" y="5378450"/>
            <a:ext cx="4798695"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图</a:t>
            </a:r>
            <a:r>
              <a:rPr lang="en-US" altLang="zh-CN" dirty="0">
                <a:latin typeface="宋体" panose="02010600030101010101" pitchFamily="2" charset="-122"/>
                <a:ea typeface="宋体" panose="02010600030101010101" pitchFamily="2" charset="-122"/>
                <a:cs typeface="宋体" panose="02010600030101010101" pitchFamily="2" charset="-122"/>
              </a:rPr>
              <a:t>21</a:t>
            </a:r>
            <a:r>
              <a:rPr dirty="0">
                <a:latin typeface="宋体" panose="02010600030101010101" pitchFamily="2" charset="-122"/>
                <a:ea typeface="宋体" panose="02010600030101010101" pitchFamily="2" charset="-122"/>
                <a:cs typeface="宋体" panose="02010600030101010101" pitchFamily="2" charset="-122"/>
              </a:rPr>
              <a:t>: 油滴</a:t>
            </a:r>
            <a:r>
              <a:rPr lang="en-US" dirty="0">
                <a:latin typeface="宋体" panose="02010600030101010101" pitchFamily="2" charset="-122"/>
                <a:ea typeface="宋体" panose="02010600030101010101" pitchFamily="2" charset="-122"/>
                <a:cs typeface="宋体" panose="02010600030101010101" pitchFamily="2" charset="-122"/>
              </a:rPr>
              <a:t>3</a:t>
            </a:r>
            <a:r>
              <a:rPr dirty="0">
                <a:latin typeface="宋体" panose="02010600030101010101" pitchFamily="2" charset="-122"/>
                <a:ea typeface="宋体" panose="02010600030101010101" pitchFamily="2" charset="-122"/>
                <a:cs typeface="宋体" panose="02010600030101010101" pitchFamily="2" charset="-122"/>
              </a:rPr>
              <a:t>位移平方均值与时间的线性拟合</a:t>
            </a:r>
            <a:endParaRPr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f3"/>
          <p:cNvPicPr>
            <a:picLocks noChangeAspect="1"/>
          </p:cNvPicPr>
          <p:nvPr/>
        </p:nvPicPr>
        <p:blipFill>
          <a:blip r:embed="rId1"/>
          <a:stretch>
            <a:fillRect/>
          </a:stretch>
        </p:blipFill>
        <p:spPr>
          <a:xfrm>
            <a:off x="3387090" y="1643380"/>
            <a:ext cx="4760595" cy="3735070"/>
          </a:xfrm>
          <a:prstGeom prst="rect">
            <a:avLst/>
          </a:prstGeom>
        </p:spPr>
      </p:pic>
      <p:sp>
        <p:nvSpPr>
          <p:cNvPr id="6" name="文本框 5"/>
          <p:cNvSpPr txBox="1"/>
          <p:nvPr/>
        </p:nvSpPr>
        <p:spPr>
          <a:xfrm>
            <a:off x="1400175" y="5804118"/>
            <a:ext cx="9859645" cy="830997"/>
          </a:xfrm>
          <a:prstGeom prst="rect">
            <a:avLst/>
          </a:prstGeom>
          <a:noFill/>
        </p:spPr>
        <p:txBody>
          <a:bodyPr wrap="square" rtlCol="0">
            <a:spAutoFit/>
          </a:bodyPr>
          <a:lstStyle/>
          <a:p>
            <a:pPr algn="ctr"/>
            <a:r>
              <a:rPr lang="zh-CN" altLang="en-US" sz="2400" dirty="0">
                <a:highlight>
                  <a:srgbClr val="FFFF00"/>
                </a:highlight>
                <a:latin typeface="宋体" panose="02010600030101010101" pitchFamily="2" charset="-122"/>
                <a:ea typeface="宋体" panose="02010600030101010101" pitchFamily="2" charset="-122"/>
                <a:cs typeface="宋体" panose="02010600030101010101" pitchFamily="2" charset="-122"/>
              </a:rPr>
              <a:t>由拟合图像可知，在误差范围内，位移均值平方与时间成正比例关系，截距近似为0，符合布朗运动规律。</a:t>
            </a:r>
            <a:endParaRPr lang="zh-CN" altLang="en-US" sz="2400" dirty="0">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宋体" panose="02010600030101010101" pitchFamily="2" charset="-122"/>
              </a:rPr>
              <a:t>5. 计算并验证扩散系数</a:t>
            </a:r>
            <a:endParaRPr lang="en-US" altLang="zh-CN">
              <a:latin typeface="华文中宋" panose="02010600040101010101" charset="-122"/>
              <a:ea typeface="华文中宋" panose="02010600040101010101" charset="-122"/>
              <a:cs typeface="宋体" panose="02010600030101010101" pitchFamily="2" charset="-122"/>
            </a:endParaRPr>
          </a:p>
          <a:p>
            <a:pPr indent="0" fontAlgn="auto">
              <a:spcAft>
                <a:spcPts val="600"/>
              </a:spcAft>
            </a:pPr>
            <a:endParaRPr lang="en-US" altLang="zh-CN">
              <a:latin typeface="华文中宋" panose="02010600040101010101" charset="-122"/>
              <a:ea typeface="华文中宋" panose="02010600040101010101"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i. 由公式(14)(15)，联立方程，可计算得到油滴半径</a:t>
            </a:r>
            <a:endParaRPr lang="en-US" altLang="zh-CN">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ii. 再由扩散系数公式(8)，可计算得出不同半径油滴对应的扩散系数D的理论值</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7"/>
          <p:cNvPicPr>
            <a:picLocks noChangeAspect="1"/>
          </p:cNvPicPr>
          <p:nvPr/>
        </p:nvPicPr>
        <p:blipFill>
          <a:blip r:embed="rId1"/>
          <a:stretch>
            <a:fillRect/>
          </a:stretch>
        </p:blipFill>
        <p:spPr>
          <a:xfrm>
            <a:off x="1749425" y="3288665"/>
            <a:ext cx="8131810" cy="252095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5820" y="1915160"/>
            <a:ext cx="11128375" cy="3973195"/>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实验目的</a:t>
              </a:r>
              <a:endParaRPr lang="zh-CN" altLang="en-US" sz="2600" b="1" dirty="0">
                <a:solidFill>
                  <a:schemeClr val="bg1"/>
                </a:solidFill>
                <a:cs typeface="+mn-ea"/>
                <a:sym typeface="+mn-lt"/>
              </a:endParaRPr>
            </a:p>
          </p:txBody>
        </p:sp>
      </p:grpSp>
      <p:sp>
        <p:nvSpPr>
          <p:cNvPr id="2" name="文本框 1"/>
          <p:cNvSpPr txBox="1"/>
          <p:nvPr/>
        </p:nvSpPr>
        <p:spPr>
          <a:xfrm>
            <a:off x="906145" y="2030730"/>
            <a:ext cx="11007090" cy="3742055"/>
          </a:xfrm>
          <a:prstGeom prst="rect">
            <a:avLst/>
          </a:prstGeom>
          <a:noFill/>
        </p:spPr>
        <p:txBody>
          <a:bodyPr wrap="square" rtlCol="0">
            <a:noAutofit/>
          </a:bodyPr>
          <a:lstStyle/>
          <a:p>
            <a:r>
              <a:rPr lang="zh-CN" altLang="en-US" sz="3600">
                <a:latin typeface="宋体" panose="02010600030101010101" pitchFamily="2" charset="-122"/>
                <a:ea typeface="宋体" panose="02010600030101010101" pitchFamily="2" charset="-122"/>
                <a:cs typeface="宋体" panose="02010600030101010101" pitchFamily="2" charset="-122"/>
              </a:rPr>
              <a:t>1. 验证布朗运动的基本特征：</a:t>
            </a:r>
            <a:endParaRPr lang="zh-CN" altLang="en-US" sz="3600">
              <a:latin typeface="宋体" panose="02010600030101010101" pitchFamily="2" charset="-122"/>
              <a:ea typeface="宋体" panose="02010600030101010101" pitchFamily="2" charset="-122"/>
              <a:cs typeface="宋体" panose="02010600030101010101" pitchFamily="2" charset="-122"/>
            </a:endParaRPr>
          </a:p>
          <a:p>
            <a:endParaRPr lang="zh-CN" altLang="en-US" sz="3600">
              <a:latin typeface="宋体" panose="02010600030101010101" pitchFamily="2" charset="-122"/>
              <a:ea typeface="宋体" panose="02010600030101010101" pitchFamily="2" charset="-122"/>
              <a:cs typeface="宋体" panose="02010600030101010101" pitchFamily="2" charset="-122"/>
            </a:endParaRPr>
          </a:p>
          <a:p>
            <a:endParaRPr lang="zh-CN" altLang="en-US" sz="3600">
              <a:latin typeface="宋体" panose="02010600030101010101" pitchFamily="2" charset="-122"/>
              <a:ea typeface="宋体" panose="02010600030101010101" pitchFamily="2" charset="-122"/>
              <a:cs typeface="宋体" panose="02010600030101010101" pitchFamily="2" charset="-122"/>
            </a:endParaRPr>
          </a:p>
          <a:p>
            <a:r>
              <a:rPr lang="zh-CN" altLang="en-US" sz="3600">
                <a:latin typeface="宋体" panose="02010600030101010101" pitchFamily="2" charset="-122"/>
                <a:ea typeface="宋体" panose="02010600030101010101" pitchFamily="2" charset="-122"/>
                <a:cs typeface="宋体" panose="02010600030101010101" pitchFamily="2" charset="-122"/>
              </a:rPr>
              <a:t>2. 测量悬浮油滴颗粒的扩散系数 D</a:t>
            </a:r>
            <a:endParaRPr lang="zh-CN" altLang="en-US" sz="3600">
              <a:latin typeface="宋体" panose="02010600030101010101" pitchFamily="2" charset="-122"/>
              <a:ea typeface="宋体" panose="02010600030101010101" pitchFamily="2" charset="-122"/>
              <a:cs typeface="宋体" panose="02010600030101010101" pitchFamily="2" charset="-122"/>
            </a:endParaRPr>
          </a:p>
          <a:p>
            <a:endParaRPr lang="zh-CN" altLang="en-US" sz="3600">
              <a:latin typeface="宋体" panose="02010600030101010101" pitchFamily="2" charset="-122"/>
              <a:ea typeface="宋体" panose="02010600030101010101" pitchFamily="2" charset="-122"/>
              <a:cs typeface="宋体" panose="02010600030101010101" pitchFamily="2" charset="-122"/>
            </a:endParaRPr>
          </a:p>
          <a:p>
            <a:r>
              <a:rPr lang="zh-CN" altLang="en-US" sz="3600">
                <a:latin typeface="宋体" panose="02010600030101010101" pitchFamily="2" charset="-122"/>
                <a:ea typeface="宋体" panose="02010600030101010101" pitchFamily="2" charset="-122"/>
                <a:cs typeface="宋体" panose="02010600030101010101" pitchFamily="2" charset="-122"/>
              </a:rPr>
              <a:t>3. 掌握利用CCD显微密立根油滴仪进行实验数据采集和分析的方法</a:t>
            </a:r>
            <a:endParaRPr lang="zh-CN" altLang="en-US" sz="36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p:cNvPicPr>
            <a:picLocks noChangeAspect="1"/>
          </p:cNvPicPr>
          <p:nvPr/>
        </p:nvPicPr>
        <p:blipFill>
          <a:blip r:embed="rId1"/>
          <a:srcRect t="14161" r="-215" b="16388"/>
          <a:stretch>
            <a:fillRect/>
          </a:stretch>
        </p:blipFill>
        <p:spPr>
          <a:xfrm>
            <a:off x="1207135" y="2874645"/>
            <a:ext cx="5909945" cy="554355"/>
          </a:xfrm>
          <a:prstGeom prst="rect">
            <a:avLst/>
          </a:prstGeom>
        </p:spPr>
      </p:pic>
      <p:sp>
        <p:nvSpPr>
          <p:cNvPr id="14" name="文本框 13"/>
          <p:cNvSpPr txBox="1"/>
          <p:nvPr/>
        </p:nvSpPr>
        <p:spPr>
          <a:xfrm>
            <a:off x="8757920" y="2798445"/>
            <a:ext cx="2401570" cy="706755"/>
          </a:xfrm>
          <a:prstGeom prst="rect">
            <a:avLst/>
          </a:prstGeom>
          <a:noFill/>
        </p:spPr>
        <p:txBody>
          <a:bodyPr wrap="square" rtlCol="0">
            <a:spAutoFit/>
          </a:bodyPr>
          <a:lstStyle/>
          <a:p>
            <a:pPr indent="457200"/>
            <a:r>
              <a:rPr lang="en-US" altLang="zh-CN" sz="4000">
                <a:latin typeface="宋体" panose="02010600030101010101" pitchFamily="2" charset="-122"/>
                <a:ea typeface="宋体" panose="02010600030101010101" pitchFamily="2" charset="-122"/>
                <a:cs typeface="宋体" panose="02010600030101010101" pitchFamily="2" charset="-122"/>
              </a:rPr>
              <a:t>(1)</a:t>
            </a:r>
            <a:endParaRPr lang="en-US" altLang="zh-CN" sz="4000">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宋体" panose="02010600030101010101" pitchFamily="2" charset="-122"/>
              </a:rPr>
              <a:t>5. 计算并验证扩散系数</a:t>
            </a:r>
            <a:endParaRPr lang="en-US" altLang="zh-CN">
              <a:latin typeface="华文中宋" panose="02010600040101010101" charset="-122"/>
              <a:ea typeface="华文中宋" panose="02010600040101010101" charset="-122"/>
              <a:cs typeface="宋体" panose="02010600030101010101" pitchFamily="2" charset="-122"/>
            </a:endParaRPr>
          </a:p>
          <a:p>
            <a:pPr indent="0" fontAlgn="auto">
              <a:spcAft>
                <a:spcPts val="600"/>
              </a:spcAft>
            </a:pPr>
            <a:endParaRPr lang="en-US" altLang="zh-CN">
              <a:latin typeface="华文中宋" panose="02010600040101010101" charset="-122"/>
              <a:ea typeface="华文中宋" panose="02010600040101010101"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iii. 通过线性拟合图像计算扩散系数实验值</a:t>
            </a:r>
            <a:endParaRPr lang="en-US" altLang="zh-CN">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   由公式 ⟨R2⟩ = 2Dt ，计算扩散系数实验值</a:t>
            </a: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8"/>
          <p:cNvPicPr>
            <a:picLocks noChangeAspect="1"/>
          </p:cNvPicPr>
          <p:nvPr/>
        </p:nvPicPr>
        <p:blipFill>
          <a:blip r:embed="rId1"/>
          <a:stretch>
            <a:fillRect/>
          </a:stretch>
        </p:blipFill>
        <p:spPr>
          <a:xfrm>
            <a:off x="1405255" y="3023870"/>
            <a:ext cx="8820150" cy="3219450"/>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6575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数据处理</a:t>
              </a:r>
              <a:endParaRPr lang="zh-CN" altLang="en-US" sz="2600" b="1" dirty="0">
                <a:solidFill>
                  <a:schemeClr val="bg1"/>
                </a:solidFill>
                <a:cs typeface="+mn-ea"/>
                <a:sym typeface="+mn-lt"/>
              </a:endParaRPr>
            </a:p>
          </p:txBody>
        </p:sp>
      </p:grpSp>
      <p:sp>
        <p:nvSpPr>
          <p:cNvPr id="2" name="文本框 1"/>
          <p:cNvSpPr txBox="1"/>
          <p:nvPr/>
        </p:nvSpPr>
        <p:spPr>
          <a:xfrm>
            <a:off x="311150" y="1438910"/>
            <a:ext cx="11525885" cy="5154295"/>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宋体" panose="02010600030101010101" pitchFamily="2" charset="-122"/>
              </a:rPr>
              <a:t>5. 计算并验证扩散系数</a:t>
            </a:r>
            <a:endParaRPr lang="en-US" altLang="zh-CN">
              <a:latin typeface="华文中宋" panose="02010600040101010101" charset="-122"/>
              <a:ea typeface="华文中宋" panose="02010600040101010101"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iv. 将扩散系数D的理论值和实验值进行比较</a:t>
            </a:r>
            <a:endParaRPr lang="en-US" altLang="zh-CN">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用(|D实−D理|/D理)× 100% ,估算测量到的扩散系数D是否在误差范围之内</a:t>
            </a:r>
            <a:endParaRPr lang="en-US" altLang="zh-CN">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9"/>
          <p:cNvPicPr>
            <a:picLocks noChangeAspect="1"/>
          </p:cNvPicPr>
          <p:nvPr/>
        </p:nvPicPr>
        <p:blipFill>
          <a:blip r:embed="rId1"/>
          <a:stretch>
            <a:fillRect/>
          </a:stretch>
        </p:blipFill>
        <p:spPr>
          <a:xfrm>
            <a:off x="724535" y="2688590"/>
            <a:ext cx="10182225" cy="2654935"/>
          </a:xfrm>
          <a:prstGeom prst="rect">
            <a:avLst/>
          </a:prstGeom>
        </p:spPr>
      </p:pic>
      <p:sp>
        <p:nvSpPr>
          <p:cNvPr id="7" name="文本框 6"/>
          <p:cNvSpPr txBox="1"/>
          <p:nvPr/>
        </p:nvSpPr>
        <p:spPr>
          <a:xfrm>
            <a:off x="1376680" y="5424805"/>
            <a:ext cx="8869045" cy="1200329"/>
          </a:xfrm>
          <a:prstGeom prst="rect">
            <a:avLst/>
          </a:prstGeom>
          <a:noFill/>
        </p:spPr>
        <p:txBody>
          <a:bodyPr wrap="square" rtlCol="0">
            <a:spAutoFit/>
          </a:bodyPr>
          <a:lstStyle/>
          <a:p>
            <a:pPr algn="ct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由上表可知，油滴1、2测量扩散系数与理论扩散系数相差较小，在误差允许范围内；</a:t>
            </a:r>
            <a:endParaRPr lang="en-US" altLang="zh-CN" sz="2400" b="1" dirty="0">
              <a:highlight>
                <a:srgbClr val="FFFF00"/>
              </a:highlight>
              <a:latin typeface="宋体" panose="02010600030101010101" pitchFamily="2" charset="-122"/>
              <a:ea typeface="宋体" panose="02010600030101010101" pitchFamily="2" charset="-122"/>
              <a:cs typeface="宋体" panose="02010600030101010101" pitchFamily="2" charset="-122"/>
            </a:endParaRPr>
          </a:p>
          <a:p>
            <a:pPr algn="ct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油滴3测量扩散系数与理论扩散系数相差较大，存在一定误差。</a:t>
            </a:r>
            <a:endPar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296"/>
            </a:xfrm>
            <a:prstGeom prst="rect">
              <a:avLst/>
            </a:prstGeom>
            <a:noFill/>
          </p:spPr>
          <p:txBody>
            <a:bodyPr wrap="square" rtlCol="0">
              <a:spAutoFit/>
            </a:bodyPr>
            <a:lstStyle/>
            <a:p>
              <a:pPr algn="l"/>
              <a:r>
                <a:rPr lang="zh-CN" altLang="en-US" sz="4800" b="1" dirty="0">
                  <a:solidFill>
                    <a:srgbClr val="56657C"/>
                  </a:solidFill>
                  <a:effectLst/>
                  <a:cs typeface="+mn-ea"/>
                  <a:sym typeface="+mn-lt"/>
                </a:rPr>
                <a:t>误差分析</a:t>
              </a:r>
              <a:endParaRPr lang="zh-CN" altLang="en-US"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44"/>
            </a:xfrm>
            <a:prstGeom prst="rect">
              <a:avLst/>
            </a:prstGeom>
            <a:noFill/>
          </p:spPr>
          <p:txBody>
            <a:bodyPr wrap="none" rtlCol="0">
              <a:spAutoFit/>
            </a:bodyPr>
            <a:lstStyle/>
            <a:p>
              <a:r>
                <a:rPr lang="en-US" altLang="zh-CN" sz="5000">
                  <a:solidFill>
                    <a:schemeClr val="bg1"/>
                  </a:solidFill>
                  <a:cs typeface="+mn-ea"/>
                  <a:sym typeface="+mn-lt"/>
                </a:rPr>
                <a:t>07</a:t>
              </a:r>
              <a:endParaRPr lang="zh-CN" altLang="en-US" sz="5000">
                <a:solidFill>
                  <a:schemeClr val="bg1"/>
                </a:solidFill>
                <a:cs typeface="+mn-ea"/>
                <a:sym typeface="+mn-lt"/>
              </a:endParaRPr>
            </a:p>
          </p:txBody>
        </p:sp>
      </p:gr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68"/>
            </a:xfrm>
            <a:prstGeom prst="rect">
              <a:avLst/>
            </a:prstGeom>
            <a:noFill/>
          </p:spPr>
          <p:txBody>
            <a:bodyPr wrap="none" rtlCol="0">
              <a:spAutoFit/>
            </a:bodyPr>
            <a:lstStyle/>
            <a:p>
              <a:r>
                <a:rPr lang="zh-CN" altLang="en-US" sz="2600" b="1" dirty="0">
                  <a:solidFill>
                    <a:schemeClr val="bg1"/>
                  </a:solidFill>
                  <a:cs typeface="+mn-ea"/>
                  <a:sym typeface="+mn-lt"/>
                </a:rPr>
                <a:t>误差分析</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1. </a:t>
            </a:r>
            <a:r>
              <a:rPr lang="en-US" altLang="zh-CN" dirty="0" err="1">
                <a:latin typeface="华文中宋" panose="02010600040101010101" charset="-122"/>
                <a:ea typeface="华文中宋" panose="02010600040101010101" charset="-122"/>
                <a:cs typeface="华文中宋" panose="02010600040101010101" charset="-122"/>
              </a:rPr>
              <a:t>仪器误差</a:t>
            </a:r>
            <a:r>
              <a:rPr lang="en-US" altLang="zh-CN" dirty="0">
                <a:latin typeface="宋体" panose="02010600030101010101" pitchFamily="2" charset="-122"/>
                <a:ea typeface="宋体" panose="02010600030101010101" pitchFamily="2" charset="-122"/>
                <a:cs typeface="宋体" panose="02010600030101010101" pitchFamily="2" charset="-122"/>
              </a:rPr>
              <a:t>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CCD显微密立根油滴仪:</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分辨率限制导致位置测量不精确</a:t>
            </a:r>
            <a:r>
              <a:rPr lang="en-US" altLang="zh-CN" dirty="0">
                <a:latin typeface="宋体" panose="02010600030101010101" pitchFamily="2" charset="-122"/>
                <a:ea typeface="宋体" panose="02010600030101010101" pitchFamily="2" charset="-122"/>
                <a:cs typeface="宋体" panose="02010600030101010101" pitchFamily="2" charset="-122"/>
              </a:rPr>
              <a:t>。显微镜的分辨率决定了微粒位置的测量精度，分辨率不足可能导致位移数据的偏差。</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改进方法是使用更高分辨率的显微镜</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2. </a:t>
            </a:r>
            <a:r>
              <a:rPr lang="en-US" altLang="zh-CN" dirty="0" err="1">
                <a:latin typeface="华文中宋" panose="02010600040101010101" charset="-122"/>
                <a:ea typeface="华文中宋" panose="02010600040101010101" charset="-122"/>
                <a:cs typeface="华文中宋" panose="02010600040101010101" charset="-122"/>
              </a:rPr>
              <a:t>数据分析误差</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追踪软件的识别精度有限。追踪软件可能无法准确追踪微粒的运动</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轨迹，特别是</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在微粒速度较快或图像质量较差</a:t>
            </a:r>
            <a:r>
              <a:rPr lang="en-US" altLang="zh-CN" dirty="0" err="1">
                <a:latin typeface="宋体" panose="02010600030101010101" pitchFamily="2" charset="-122"/>
                <a:ea typeface="宋体" panose="02010600030101010101" pitchFamily="2" charset="-122"/>
                <a:cs typeface="宋体" panose="02010600030101010101" pitchFamily="2" charset="-122"/>
              </a:rPr>
              <a:t>的情况下</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改进方法是使用高精度的追踪算法，并</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手动校正自动追踪结果</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3. </a:t>
            </a:r>
            <a:r>
              <a:rPr lang="en-US" altLang="zh-CN" dirty="0" err="1">
                <a:latin typeface="华文中宋" panose="02010600040101010101" charset="-122"/>
                <a:ea typeface="华文中宋" panose="02010600040101010101" charset="-122"/>
                <a:cs typeface="华文中宋" panose="02010600040101010101" charset="-122"/>
              </a:rPr>
              <a:t>温度环境误差</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实验中温度波动可能导致扩散系数测量不准确。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改进方法是在</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恒温环境</a:t>
            </a:r>
            <a:r>
              <a:rPr lang="en-US" altLang="zh-CN" dirty="0" err="1">
                <a:latin typeface="宋体" panose="02010600030101010101" pitchFamily="2" charset="-122"/>
                <a:ea typeface="宋体" panose="02010600030101010101" pitchFamily="2" charset="-122"/>
                <a:cs typeface="宋体" panose="02010600030101010101" pitchFamily="2" charset="-122"/>
              </a:rPr>
              <a:t>下进行实验，使用恒温设备保持实验温度稳定</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4. </a:t>
            </a:r>
            <a:r>
              <a:rPr lang="en-US" altLang="zh-CN" dirty="0" err="1">
                <a:latin typeface="华文中宋" panose="02010600040101010101" charset="-122"/>
                <a:ea typeface="华文中宋" panose="02010600040101010101" charset="-122"/>
                <a:cs typeface="华文中宋" panose="02010600040101010101" charset="-122"/>
              </a:rPr>
              <a:t>微粒半径测量</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微粒半径的测量误差</a:t>
            </a:r>
            <a:r>
              <a:rPr lang="en-US" altLang="zh-CN" dirty="0" err="1">
                <a:latin typeface="宋体" panose="02010600030101010101" pitchFamily="2" charset="-122"/>
                <a:ea typeface="宋体" panose="02010600030101010101" pitchFamily="2" charset="-122"/>
                <a:cs typeface="宋体" panose="02010600030101010101" pitchFamily="2" charset="-122"/>
              </a:rPr>
              <a:t>直接影响扩散系数的计算。微粒半径测量不准</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确会导致扩散系数计算结果偏差</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改进方法是对微粒半径进行多次测量，取平均值，减小测量误差</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68"/>
            </a:xfrm>
            <a:prstGeom prst="rect">
              <a:avLst/>
            </a:prstGeom>
            <a:noFill/>
          </p:spPr>
          <p:txBody>
            <a:bodyPr wrap="none" rtlCol="0">
              <a:spAutoFit/>
            </a:bodyPr>
            <a:lstStyle/>
            <a:p>
              <a:r>
                <a:rPr lang="zh-CN" altLang="en-US" sz="2600" b="1" dirty="0">
                  <a:solidFill>
                    <a:schemeClr val="bg1"/>
                  </a:solidFill>
                  <a:cs typeface="+mn-ea"/>
                  <a:sym typeface="+mn-lt"/>
                </a:rPr>
                <a:t>误差分析</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5. </a:t>
            </a:r>
            <a:r>
              <a:rPr lang="en-US" altLang="zh-CN" dirty="0" err="1">
                <a:latin typeface="华文中宋" panose="02010600040101010101" charset="-122"/>
                <a:ea typeface="华文中宋" panose="02010600040101010101" charset="-122"/>
                <a:cs typeface="华文中宋" panose="02010600040101010101" charset="-122"/>
              </a:rPr>
              <a:t>系统误差</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理论模型假设简化了实际情况，例如忽略了流体中的其他力</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如重力</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浮力等</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对微粒运动的影响。这些简化假设可能导致实验结果与实际情况存在系统性偏差</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改进方法是考虑更多实际因素，完善理论模型</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6. </a:t>
            </a:r>
            <a:r>
              <a:rPr lang="en-US" altLang="zh-CN" dirty="0" err="1">
                <a:latin typeface="华文中宋" panose="02010600040101010101" charset="-122"/>
                <a:ea typeface="华文中宋" panose="02010600040101010101" charset="-122"/>
                <a:cs typeface="华文中宋" panose="02010600040101010101" charset="-122"/>
              </a:rPr>
              <a:t>数据处理误差</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数据处理过程中存在拟合误差。在拟合时，数据点的分布和拟合曲线的选择会影响拟合结果。</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如果数据点不够均匀或者存在异常值，拟合结果可能不准确</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改进方法是排除异常值，确保数据点均匀分布，并选择合适的拟合方法</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7. </a:t>
            </a:r>
            <a:r>
              <a:rPr lang="en-US" altLang="zh-CN" dirty="0" err="1">
                <a:latin typeface="华文中宋" panose="02010600040101010101" charset="-122"/>
                <a:ea typeface="华文中宋" panose="02010600040101010101" charset="-122"/>
                <a:cs typeface="华文中宋" panose="02010600040101010101" charset="-122"/>
              </a:rPr>
              <a:t>人为误差</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人为操作误差:在实验操作过程中，人为操作误差会影响实验结果，</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例如显微镜对焦不准、相机拍摄朝向与刻度线不完全垂直、录像时间间隔不一致</a:t>
            </a:r>
            <a:r>
              <a:rPr lang="en-US" altLang="zh-CN" dirty="0">
                <a:latin typeface="宋体" panose="02010600030101010101" pitchFamily="2" charset="-122"/>
                <a:ea typeface="宋体" panose="02010600030101010101" pitchFamily="2" charset="-122"/>
                <a:cs typeface="宋体" panose="02010600030101010101" pitchFamily="2" charset="-122"/>
              </a:rPr>
              <a:t>等。</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改进方法是严格按照实验步骤进行操作，减少人为误差</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903980"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307"/>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a:t>
              </a:r>
              <a:r>
                <a:rPr lang="en-US" altLang="zh-CN" sz="4800" b="1" dirty="0">
                  <a:solidFill>
                    <a:srgbClr val="56657C"/>
                  </a:solidFill>
                  <a:effectLst/>
                  <a:cs typeface="+mn-ea"/>
                  <a:sym typeface="+mn-lt"/>
                </a:rPr>
                <a:t>结论</a:t>
              </a:r>
              <a:endParaRPr lang="en-US" altLang="zh-CN"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44"/>
            </a:xfrm>
            <a:prstGeom prst="rect">
              <a:avLst/>
            </a:prstGeom>
            <a:noFill/>
          </p:spPr>
          <p:txBody>
            <a:bodyPr wrap="none" rtlCol="0">
              <a:spAutoFit/>
            </a:bodyPr>
            <a:lstStyle/>
            <a:p>
              <a:r>
                <a:rPr lang="en-US" altLang="zh-CN" sz="5000">
                  <a:solidFill>
                    <a:schemeClr val="bg1"/>
                  </a:solidFill>
                  <a:cs typeface="+mn-ea"/>
                  <a:sym typeface="+mn-lt"/>
                </a:rPr>
                <a:t>08</a:t>
              </a:r>
              <a:endParaRPr lang="zh-CN" altLang="en-US" sz="5000">
                <a:solidFill>
                  <a:schemeClr val="bg1"/>
                </a:solidFill>
                <a:cs typeface="+mn-ea"/>
                <a:sym typeface="+mn-lt"/>
              </a:endParaRPr>
            </a:p>
          </p:txBody>
        </p:sp>
      </p:gr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4123690" cy="586740"/>
            <a:chOff x="2759" y="1960"/>
            <a:chExt cx="504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3928" cy="768"/>
            </a:xfrm>
            <a:prstGeom prst="rect">
              <a:avLst/>
            </a:prstGeom>
            <a:noFill/>
          </p:spPr>
          <p:txBody>
            <a:bodyPr wrap="squar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实验结论</a:t>
              </a:r>
              <a:endParaRPr lang="en-US" altLang="zh-CN"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r>
              <a:rPr lang="en-US" altLang="zh-CN" sz="2800" dirty="0" err="1">
                <a:latin typeface="宋体" panose="02010600030101010101" pitchFamily="2" charset="-122"/>
                <a:ea typeface="宋体" panose="02010600030101010101" pitchFamily="2" charset="-122"/>
                <a:cs typeface="宋体" panose="02010600030101010101" pitchFamily="2" charset="-122"/>
              </a:rPr>
              <a:t>本实验通过利用密立根油滴实验装置，测量了油滴随时间的位移数据，对油滴在空气中的布朗运动规律进行研究</a:t>
            </a:r>
            <a:r>
              <a:rPr lang="en-US" altLang="zh-CN" sz="2800" dirty="0">
                <a:latin typeface="宋体" panose="02010600030101010101" pitchFamily="2" charset="-122"/>
                <a:ea typeface="宋体" panose="02010600030101010101" pitchFamily="2" charset="-122"/>
                <a:cs typeface="宋体" panose="02010600030101010101" pitchFamily="2" charset="-122"/>
              </a:rPr>
              <a:t>。</a:t>
            </a:r>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r>
              <a:rPr lang="en-US" altLang="zh-CN" sz="2800" dirty="0" err="1">
                <a:latin typeface="宋体" panose="02010600030101010101" pitchFamily="2" charset="-122"/>
                <a:ea typeface="宋体" panose="02010600030101010101" pitchFamily="2" charset="-122"/>
                <a:cs typeface="宋体" panose="02010600030101010101" pitchFamily="2" charset="-122"/>
              </a:rPr>
              <a:t>实验</a:t>
            </a:r>
            <a:r>
              <a:rPr lang="en-US" altLang="zh-CN" sz="2800" dirty="0" err="1">
                <a:highlight>
                  <a:srgbClr val="FFFF00"/>
                </a:highlight>
                <a:latin typeface="宋体" panose="02010600030101010101" pitchFamily="2" charset="-122"/>
                <a:ea typeface="宋体" panose="02010600030101010101" pitchFamily="2" charset="-122"/>
                <a:cs typeface="宋体" panose="02010600030101010101" pitchFamily="2" charset="-122"/>
              </a:rPr>
              <a:t>验证了布朗运动的基本特征</a:t>
            </a:r>
            <a:r>
              <a:rPr lang="en-US" altLang="zh-CN" sz="2800" dirty="0" err="1">
                <a:latin typeface="宋体" panose="02010600030101010101" pitchFamily="2" charset="-122"/>
                <a:ea typeface="宋体" panose="02010600030101010101" pitchFamily="2" charset="-122"/>
                <a:cs typeface="宋体" panose="02010600030101010101" pitchFamily="2" charset="-122"/>
              </a:rPr>
              <a:t>，在误差范围内</a:t>
            </a:r>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r>
              <a:rPr lang="en-US" altLang="zh-CN" sz="2800" dirty="0" err="1">
                <a:highlight>
                  <a:srgbClr val="FFFF00"/>
                </a:highlight>
                <a:latin typeface="宋体" panose="02010600030101010101" pitchFamily="2" charset="-122"/>
                <a:ea typeface="宋体" panose="02010600030101010101" pitchFamily="2" charset="-122"/>
                <a:cs typeface="宋体" panose="02010600030101010101" pitchFamily="2" charset="-122"/>
              </a:rPr>
              <a:t>测量结果均满足上式</a:t>
            </a:r>
            <a:r>
              <a:rPr lang="en-US" altLang="zh-CN" sz="2800" dirty="0">
                <a:latin typeface="宋体" panose="02010600030101010101" pitchFamily="2" charset="-122"/>
                <a:ea typeface="宋体" panose="02010600030101010101" pitchFamily="2" charset="-122"/>
                <a:cs typeface="宋体" panose="02010600030101010101" pitchFamily="2" charset="-122"/>
              </a:rPr>
              <a:t>。</a:t>
            </a:r>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r>
              <a:rPr lang="en-US" altLang="zh-CN" sz="2800" dirty="0" err="1">
                <a:latin typeface="宋体" panose="02010600030101010101" pitchFamily="2" charset="-122"/>
                <a:ea typeface="宋体" panose="02010600030101010101" pitchFamily="2" charset="-122"/>
                <a:cs typeface="宋体" panose="02010600030101010101" pitchFamily="2" charset="-122"/>
              </a:rPr>
              <a:t>实验测得三种不同半径油滴的扩散系数,</a:t>
            </a:r>
            <a:r>
              <a:rPr lang="en-US" altLang="zh-CN" sz="2800" dirty="0" err="1">
                <a:highlight>
                  <a:srgbClr val="FFFF00"/>
                </a:highlight>
                <a:latin typeface="宋体" panose="02010600030101010101" pitchFamily="2" charset="-122"/>
                <a:ea typeface="宋体" panose="02010600030101010101" pitchFamily="2" charset="-122"/>
                <a:cs typeface="宋体" panose="02010600030101010101" pitchFamily="2" charset="-122"/>
              </a:rPr>
              <a:t>与理论值较为接近</a:t>
            </a:r>
            <a:r>
              <a:rPr lang="en-US" altLang="zh-CN" sz="2800" dirty="0" err="1">
                <a:latin typeface="宋体" panose="02010600030101010101" pitchFamily="2" charset="-122"/>
                <a:ea typeface="宋体" panose="02010600030101010101" pitchFamily="2" charset="-122"/>
                <a:cs typeface="宋体" panose="02010600030101010101" pitchFamily="2" charset="-122"/>
              </a:rPr>
              <a:t>，证明了实验方法的可行性；与理论值偏差较大的数据进行了</a:t>
            </a:r>
            <a:r>
              <a:rPr lang="en-US" altLang="zh-CN" sz="2800" dirty="0" err="1">
                <a:highlight>
                  <a:srgbClr val="FFFF00"/>
                </a:highlight>
                <a:latin typeface="宋体" panose="02010600030101010101" pitchFamily="2" charset="-122"/>
                <a:ea typeface="宋体" panose="02010600030101010101" pitchFamily="2" charset="-122"/>
                <a:cs typeface="宋体" panose="02010600030101010101" pitchFamily="2" charset="-122"/>
              </a:rPr>
              <a:t>误差分析</a:t>
            </a:r>
            <a:r>
              <a:rPr lang="en-US" altLang="zh-CN" sz="2800" dirty="0">
                <a:latin typeface="宋体" panose="02010600030101010101" pitchFamily="2" charset="-122"/>
                <a:ea typeface="宋体" panose="02010600030101010101" pitchFamily="2" charset="-122"/>
                <a:cs typeface="宋体" panose="02010600030101010101" pitchFamily="2" charset="-122"/>
              </a:rPr>
              <a:t>。</a:t>
            </a:r>
            <a:endParaRPr lang="en-US" altLang="zh-CN" sz="2800"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descr="2024-05-28 00:38:53.007000"/>
          <p:cNvPicPr>
            <a:picLocks noChangeAspect="1"/>
          </p:cNvPicPr>
          <p:nvPr/>
        </p:nvPicPr>
        <p:blipFill>
          <a:blip r:embed="rId1"/>
          <a:srcRect t="21162" r="52084" b="36387"/>
          <a:stretch>
            <a:fillRect/>
          </a:stretch>
        </p:blipFill>
        <p:spPr>
          <a:xfrm>
            <a:off x="7871460" y="2621280"/>
            <a:ext cx="3736975" cy="497205"/>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903980"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307"/>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实验拓展</a:t>
              </a:r>
              <a:endParaRPr lang="en-US" altLang="zh-CN"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55"/>
            </a:xfrm>
            <a:prstGeom prst="rect">
              <a:avLst/>
            </a:prstGeom>
            <a:noFill/>
          </p:spPr>
          <p:txBody>
            <a:bodyPr wrap="none" rtlCol="0">
              <a:spAutoFit/>
            </a:bodyPr>
            <a:lstStyle/>
            <a:p>
              <a:r>
                <a:rPr lang="en-US" altLang="zh-CN" sz="5000">
                  <a:solidFill>
                    <a:schemeClr val="bg1"/>
                  </a:solidFill>
                  <a:cs typeface="+mn-ea"/>
                  <a:sym typeface="+mn-lt"/>
                </a:rPr>
                <a:t>09</a:t>
              </a:r>
              <a:endParaRPr lang="zh-CN" altLang="en-US" sz="5000">
                <a:solidFill>
                  <a:schemeClr val="bg1"/>
                </a:solidFill>
                <a:cs typeface="+mn-ea"/>
                <a:sym typeface="+mn-lt"/>
              </a:endParaRPr>
            </a:p>
          </p:txBody>
        </p:sp>
      </p:gr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33527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311150" y="1378585"/>
                <a:ext cx="11297285" cy="5163820"/>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华文中宋" panose="02010600040101010101" charset="-122"/>
                  </a:rPr>
                  <a:t>1. 通过扩散系数D计算玻尔兹曼常数</a:t>
                </a:r>
                <a14:m>
                  <m:oMath xmlns:m="http://schemas.openxmlformats.org/officeDocument/2006/math">
                    <m:sSub>
                      <m:sSubPr>
                        <m:ctrlPr>
                          <a:rPr lang="en-US" altLang="zh-CN" i="1">
                            <a:latin typeface="Cambria Math" panose="02040503050406030204" pitchFamily="18" charset="0"/>
                            <a:ea typeface="华文中宋" panose="02010600040101010101" charset="-122"/>
                            <a:cs typeface="Cambria Math" panose="02040503050406030204" pitchFamily="18" charset="0"/>
                          </a:rPr>
                        </m:ctrlPr>
                      </m:sSubPr>
                      <m:e>
                        <m:r>
                          <a:rPr lang="en-US" altLang="zh-CN" i="1">
                            <a:latin typeface="Cambria Math" panose="02040503050406030204" pitchFamily="18" charset="0"/>
                            <a:ea typeface="华文中宋" panose="02010600040101010101" charset="-122"/>
                            <a:cs typeface="Cambria Math" panose="02040503050406030204" pitchFamily="18" charset="0"/>
                          </a:rPr>
                          <m:t>𝑘</m:t>
                        </m:r>
                      </m:e>
                      <m:sub>
                        <m:r>
                          <a:rPr lang="en-US" altLang="zh-CN" i="1">
                            <a:latin typeface="Cambria Math" panose="02040503050406030204" pitchFamily="18" charset="0"/>
                            <a:ea typeface="华文中宋" panose="02010600040101010101" charset="-122"/>
                            <a:cs typeface="Cambria Math" panose="02040503050406030204" pitchFamily="18" charset="0"/>
                          </a:rPr>
                          <m:t>𝐵</m:t>
                        </m:r>
                      </m:sub>
                    </m:sSub>
                  </m:oMath>
                </a14:m>
                <a:endParaRPr lang="en-US" altLang="zh-CN">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由公式(8)变形得，</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并使用公式(15)修正后的流体粘度 η′由三组扩散系数计算得到玻尔兹曼常数</a:t>
                </a:r>
                <a14:m>
                  <m:oMath xmlns:m="http://schemas.openxmlformats.org/officeDocument/2006/math">
                    <m:sSub>
                      <m:sSub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Cambria Math" panose="02040503050406030204" pitchFamily="18" charset="0"/>
                          </a:rPr>
                          <m:t>𝑘</m:t>
                        </m:r>
                      </m:e>
                      <m:sub>
                        <m:r>
                          <a:rPr lang="en-US" altLang="zh-CN" i="1">
                            <a:latin typeface="Cambria Math" panose="02040503050406030204" pitchFamily="18" charset="0"/>
                            <a:ea typeface="宋体" panose="02010600030101010101" pitchFamily="2" charset="-122"/>
                            <a:cs typeface="Cambria Math" panose="02040503050406030204" pitchFamily="18" charset="0"/>
                          </a:rPr>
                          <m:t>𝐵</m:t>
                        </m:r>
                      </m:sub>
                    </m:sSub>
                  </m:oMath>
                </a14:m>
                <a:endParaRPr lang="en-US" altLang="zh-CN">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378585"/>
                <a:ext cx="11297285" cy="516382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descr="QQ图片20240601221636"/>
          <p:cNvPicPr>
            <a:picLocks noChangeAspect="1"/>
          </p:cNvPicPr>
          <p:nvPr/>
        </p:nvPicPr>
        <p:blipFill>
          <a:blip r:embed="rId2"/>
          <a:stretch>
            <a:fillRect/>
          </a:stretch>
        </p:blipFill>
        <p:spPr>
          <a:xfrm>
            <a:off x="2925445" y="1826895"/>
            <a:ext cx="5351145" cy="859155"/>
          </a:xfrm>
          <a:prstGeom prst="rect">
            <a:avLst/>
          </a:prstGeom>
        </p:spPr>
      </p:pic>
      <p:pic>
        <p:nvPicPr>
          <p:cNvPr id="6" name="图片 5" descr="操"/>
          <p:cNvPicPr>
            <a:picLocks noChangeAspect="1"/>
          </p:cNvPicPr>
          <p:nvPr/>
        </p:nvPicPr>
        <p:blipFill>
          <a:blip r:embed="rId3"/>
          <a:stretch>
            <a:fillRect/>
          </a:stretch>
        </p:blipFill>
        <p:spPr>
          <a:xfrm>
            <a:off x="1556385" y="3296920"/>
            <a:ext cx="8806815" cy="2091690"/>
          </a:xfrm>
          <a:prstGeom prst="rect">
            <a:avLst/>
          </a:prstGeom>
        </p:spPr>
      </p:pic>
      <p:pic>
        <p:nvPicPr>
          <p:cNvPr id="7" name="图片 6" descr="你"/>
          <p:cNvPicPr>
            <a:picLocks noChangeAspect="1"/>
          </p:cNvPicPr>
          <p:nvPr/>
        </p:nvPicPr>
        <p:blipFill>
          <a:blip r:embed="rId4"/>
          <a:stretch>
            <a:fillRect/>
          </a:stretch>
        </p:blipFill>
        <p:spPr>
          <a:xfrm>
            <a:off x="3446145" y="5388610"/>
            <a:ext cx="4738370" cy="65341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911860" y="6069965"/>
                <a:ext cx="8213725" cy="3797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观察表中数据，与标准值 1.3806 × </a:t>
                </a:r>
                <a14:m>
                  <m:oMath xmlns:m="http://schemas.openxmlformats.org/officeDocument/2006/math">
                    <m:sSup>
                      <m:sSup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Cambria Math" panose="02040503050406030204" pitchFamily="18" charset="0"/>
                          </a:rPr>
                          <m:t>10</m:t>
                        </m:r>
                      </m:e>
                      <m:sup>
                        <m:r>
                          <a:rPr lang="en-US" altLang="zh-CN" i="1">
                            <a:latin typeface="Cambria Math" panose="02040503050406030204" pitchFamily="18" charset="0"/>
                            <a:ea typeface="宋体" panose="02010600030101010101" pitchFamily="2" charset="-122"/>
                            <a:cs typeface="Cambria Math" panose="02040503050406030204" pitchFamily="18" charset="0"/>
                          </a:rPr>
                          <m:t>23</m:t>
                        </m:r>
                      </m:sup>
                    </m:sSup>
                  </m:oMath>
                </a14:m>
                <a:r>
                  <a:rPr lang="zh-CN" altLang="en-US" dirty="0">
                    <a:latin typeface="宋体" panose="02010600030101010101" pitchFamily="2" charset="-122"/>
                    <a:ea typeface="宋体" panose="02010600030101010101" pitchFamily="2" charset="-122"/>
                    <a:cs typeface="宋体" panose="02010600030101010101" pitchFamily="2" charset="-122"/>
                  </a:rPr>
                  <a:t>相比，发现</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误差主要源于第三组数据</a:t>
                </a:r>
                <a:r>
                  <a:rPr lang="zh-CN" altLang="en-US" dirty="0">
                    <a:latin typeface="宋体" panose="02010600030101010101" pitchFamily="2" charset="-122"/>
                    <a:ea typeface="宋体" panose="02010600030101010101" pitchFamily="2" charset="-122"/>
                    <a:cs typeface="宋体" panose="02010600030101010101" pitchFamily="2" charset="-122"/>
                  </a:rPr>
                  <a:t>。</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911860" y="6069965"/>
                <a:ext cx="8213725" cy="379730"/>
              </a:xfrm>
              <a:prstGeom prst="rect">
                <a:avLst/>
              </a:prstGeom>
              <a:blipFill rotWithShape="1">
                <a:blip r:embed="rId5"/>
                <a:stretch>
                  <a:fillRect/>
                </a:stretch>
              </a:blipFill>
            </p:spPr>
            <p:txBody>
              <a:bodyPr/>
              <a:lstStyle/>
              <a:p>
                <a:r>
                  <a:rPr lang="zh-CN" altLang="en-US">
                    <a:noFill/>
                  </a:rPr>
                  <a:t> </a:t>
                </a:r>
              </a:p>
            </p:txBody>
          </p:sp>
        </mc:Fallback>
      </mc:AlternateContent>
    </p:spTree>
    <p:custDataLst>
      <p:tags r:id="rId6"/>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a:latin typeface="华文中宋" panose="02010600040101010101" charset="-122"/>
                    <a:ea typeface="华文中宋" panose="02010600040101010101" charset="-122"/>
                    <a:cs typeface="华文中宋" panose="02010600040101010101" charset="-122"/>
                  </a:rPr>
                  <a:t>2. 通过玻尔兹曼常数</a:t>
                </a:r>
                <a14:m>
                  <m:oMath xmlns:m="http://schemas.openxmlformats.org/officeDocument/2006/math">
                    <m:sSub>
                      <m:sSubPr>
                        <m:ctrlPr>
                          <a:rPr lang="en-US" altLang="zh-CN" i="1">
                            <a:latin typeface="Cambria Math" panose="02040503050406030204" pitchFamily="18" charset="0"/>
                            <a:ea typeface="华文中宋" panose="02010600040101010101" charset="-122"/>
                            <a:cs typeface="Cambria Math" panose="02040503050406030204" pitchFamily="18" charset="0"/>
                          </a:rPr>
                        </m:ctrlPr>
                      </m:sSubPr>
                      <m:e>
                        <m:r>
                          <a:rPr lang="en-US" altLang="zh-CN" i="1">
                            <a:latin typeface="Cambria Math" panose="02040503050406030204" pitchFamily="18" charset="0"/>
                            <a:ea typeface="华文中宋" panose="02010600040101010101" charset="-122"/>
                            <a:cs typeface="Cambria Math" panose="02040503050406030204" pitchFamily="18" charset="0"/>
                          </a:rPr>
                          <m:t>𝑘</m:t>
                        </m:r>
                      </m:e>
                      <m:sub>
                        <m:r>
                          <a:rPr lang="en-US" altLang="zh-CN" i="1">
                            <a:latin typeface="Cambria Math" panose="02040503050406030204" pitchFamily="18" charset="0"/>
                            <a:ea typeface="华文中宋" panose="02010600040101010101" charset="-122"/>
                            <a:cs typeface="Cambria Math" panose="02040503050406030204" pitchFamily="18" charset="0"/>
                          </a:rPr>
                          <m:t>𝐵</m:t>
                        </m:r>
                      </m:sub>
                    </m:sSub>
                  </m:oMath>
                </a14:m>
                <a:r>
                  <a:rPr lang="en-US" altLang="zh-CN">
                    <a:latin typeface="华文中宋" panose="02010600040101010101" charset="-122"/>
                    <a:ea typeface="华文中宋" panose="02010600040101010101" charset="-122"/>
                    <a:cs typeface="华文中宋" panose="02010600040101010101" charset="-122"/>
                  </a:rPr>
                  <a:t>得到阿伏伽德罗常数</a:t>
                </a:r>
                <a14:m>
                  <m:oMath xmlns:m="http://schemas.openxmlformats.org/officeDocument/2006/math">
                    <m:sSub>
                      <m:sSubPr>
                        <m:ctrlPr>
                          <a:rPr lang="en-US" altLang="zh-CN" i="1">
                            <a:latin typeface="Cambria Math" panose="02040503050406030204" pitchFamily="18" charset="0"/>
                            <a:ea typeface="华文中宋" panose="02010600040101010101" charset="-122"/>
                            <a:cs typeface="Cambria Math" panose="02040503050406030204" pitchFamily="18" charset="0"/>
                          </a:rPr>
                        </m:ctrlPr>
                      </m:sSubPr>
                      <m:e>
                        <m:r>
                          <a:rPr lang="en-US" altLang="zh-CN" i="1">
                            <a:latin typeface="Cambria Math" panose="02040503050406030204" pitchFamily="18" charset="0"/>
                            <a:ea typeface="华文中宋" panose="02010600040101010101" charset="-122"/>
                            <a:cs typeface="Cambria Math" panose="02040503050406030204" pitchFamily="18" charset="0"/>
                          </a:rPr>
                          <m:t>𝑁</m:t>
                        </m:r>
                      </m:e>
                      <m:sub>
                        <m:r>
                          <a:rPr lang="en-US" altLang="zh-CN" i="1">
                            <a:latin typeface="Cambria Math" panose="02040503050406030204" pitchFamily="18" charset="0"/>
                            <a:ea typeface="华文中宋" panose="02010600040101010101" charset="-122"/>
                            <a:cs typeface="Cambria Math" panose="02040503050406030204" pitchFamily="18" charset="0"/>
                          </a:rPr>
                          <m:t>𝐴</m:t>
                        </m:r>
                      </m:sub>
                    </m:sSub>
                  </m:oMath>
                </a14:m>
                <a:endParaRPr lang="en-US" altLang="zh-CN">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理想气体常数 R = 8.314J/(K · mol)</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a:latin typeface="宋体" panose="02010600030101010101" pitchFamily="2" charset="-122"/>
                    <a:ea typeface="宋体" panose="02010600030101010101" pitchFamily="2" charset="-122"/>
                    <a:cs typeface="宋体" panose="02010600030101010101" pitchFamily="2" charset="-122"/>
                  </a:rPr>
                  <a:t>由</a:t>
                </a:r>
                <a14:m>
                  <m:oMath xmlns:m="http://schemas.openxmlformats.org/officeDocument/2006/math">
                    <m:sSub>
                      <m:sSubPr>
                        <m:ctrlPr>
                          <a:rPr lang="en-US" altLang="zh-CN" i="1">
                            <a:latin typeface="Cambria Math" panose="02040503050406030204" pitchFamily="18" charset="0"/>
                            <a:ea typeface="华文中宋" panose="02010600040101010101" charset="-122"/>
                            <a:cs typeface="Cambria Math" panose="02040503050406030204" pitchFamily="18" charset="0"/>
                          </a:rPr>
                        </m:ctrlPr>
                      </m:sSubPr>
                      <m:e>
                        <m:r>
                          <a:rPr lang="en-US" altLang="zh-CN" i="1">
                            <a:latin typeface="Cambria Math" panose="02040503050406030204" pitchFamily="18" charset="0"/>
                            <a:ea typeface="华文中宋" panose="02010600040101010101" charset="-122"/>
                            <a:cs typeface="Cambria Math" panose="02040503050406030204" pitchFamily="18" charset="0"/>
                          </a:rPr>
                          <m:t>𝑁</m:t>
                        </m:r>
                      </m:e>
                      <m:sub>
                        <m:r>
                          <a:rPr lang="en-US" altLang="zh-CN" i="1">
                            <a:latin typeface="Cambria Math" panose="02040503050406030204" pitchFamily="18" charset="0"/>
                            <a:ea typeface="华文中宋" panose="02010600040101010101" charset="-122"/>
                            <a:cs typeface="Cambria Math" panose="02040503050406030204" pitchFamily="18" charset="0"/>
                          </a:rPr>
                          <m:t>𝐴</m:t>
                        </m:r>
                      </m:sub>
                    </m:sSub>
                  </m:oMath>
                </a14:m>
                <a:r>
                  <a:rPr lang="en-US" altLang="zh-CN">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f>
                      <m:fPr>
                        <m:ctrlPr>
                          <a:rPr lang="en-US" altLang="zh-CN" i="1">
                            <a:latin typeface="Cambria Math" panose="02040503050406030204" pitchFamily="18" charset="0"/>
                            <a:ea typeface="宋体" panose="02010600030101010101" pitchFamily="2" charset="-122"/>
                            <a:cs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Cambria Math" panose="02040503050406030204" pitchFamily="18" charset="0"/>
                          </a:rPr>
                          <m:t>𝑅</m:t>
                        </m:r>
                      </m:num>
                      <m:den>
                        <m:r>
                          <a:rPr lang="en-US" altLang="zh-CN" i="1">
                            <a:latin typeface="Cambria Math" panose="02040503050406030204" pitchFamily="18" charset="0"/>
                            <a:ea typeface="宋体" panose="02010600030101010101" pitchFamily="2" charset="-122"/>
                            <a:cs typeface="Cambria Math" panose="02040503050406030204" pitchFamily="18" charset="0"/>
                          </a:rPr>
                          <m:t>𝑘</m:t>
                        </m:r>
                      </m:den>
                    </m:f>
                  </m:oMath>
                </a14:m>
                <a:endParaRPr lang="en-US" altLang="zh-CN">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11150" y="1378585"/>
                <a:ext cx="11297285" cy="480314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descr="妈"/>
          <p:cNvPicPr>
            <a:picLocks noChangeAspect="1"/>
          </p:cNvPicPr>
          <p:nvPr/>
        </p:nvPicPr>
        <p:blipFill>
          <a:blip r:embed="rId2"/>
          <a:stretch>
            <a:fillRect/>
          </a:stretch>
        </p:blipFill>
        <p:spPr>
          <a:xfrm>
            <a:off x="2112010" y="2418715"/>
            <a:ext cx="7509510" cy="2712085"/>
          </a:xfrm>
          <a:prstGeom prst="rect">
            <a:avLst/>
          </a:prstGeom>
        </p:spPr>
      </p:pic>
      <p:sp>
        <p:nvSpPr>
          <p:cNvPr id="6" name="文本框 5"/>
          <p:cNvSpPr txBox="1"/>
          <p:nvPr/>
        </p:nvSpPr>
        <p:spPr>
          <a:xfrm>
            <a:off x="311150" y="5282565"/>
            <a:ext cx="8203565"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观察表中数据，与标准值 6.0221 × 1023相比，发现</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误差主要源于第三组数据</a:t>
            </a:r>
            <a:r>
              <a:rPr lang="zh-CN" altLang="en-US" dirty="0">
                <a:latin typeface="宋体" panose="02010600030101010101" pitchFamily="2" charset="-122"/>
                <a:ea typeface="宋体" panose="02010600030101010101" pitchFamily="2" charset="-122"/>
                <a:cs typeface="宋体" panose="02010600030101010101" pitchFamily="2" charset="-122"/>
              </a:rPr>
              <a:t>。</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307"/>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实验仪器</a:t>
              </a:r>
              <a:endParaRPr lang="zh-CN" altLang="en-US"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55"/>
            </a:xfrm>
            <a:prstGeom prst="rect">
              <a:avLst/>
            </a:prstGeom>
            <a:noFill/>
          </p:spPr>
          <p:txBody>
            <a:bodyPr wrap="none" rtlCol="0">
              <a:spAutoFit/>
            </a:bodyPr>
            <a:lstStyle/>
            <a:p>
              <a:r>
                <a:rPr lang="en-US" altLang="zh-CN" sz="5000">
                  <a:solidFill>
                    <a:schemeClr val="bg1"/>
                  </a:solidFill>
                  <a:cs typeface="+mn-ea"/>
                  <a:sym typeface="+mn-lt"/>
                </a:rPr>
                <a:t>02</a:t>
              </a:r>
              <a:endParaRPr lang="en-US" altLang="zh-CN" sz="5000">
                <a:solidFill>
                  <a:schemeClr val="bg1"/>
                </a:solidFill>
                <a:cs typeface="+mn-ea"/>
                <a:sym typeface="+mn-lt"/>
              </a:endParaRPr>
            </a:p>
          </p:txBody>
        </p:sp>
      </p:gr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3. </a:t>
            </a:r>
            <a:r>
              <a:rPr lang="en-US" altLang="zh-CN" dirty="0" err="1">
                <a:latin typeface="华文中宋" panose="02010600040101010101" charset="-122"/>
                <a:ea typeface="华文中宋" panose="02010600040101010101" charset="-122"/>
                <a:cs typeface="华文中宋" panose="02010600040101010101" charset="-122"/>
              </a:rPr>
              <a:t>探究数据误差主要来源</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测量实验主要由平衡法测量油滴半径、油滴布朗运动位移与时间两部分组成，</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通过对两个实验分别计算已经确定的标准量，分析得出主要误差来源</a:t>
            </a:r>
            <a:r>
              <a:rPr lang="en-US" altLang="zh-CN" dirty="0">
                <a:latin typeface="宋体" panose="02010600030101010101" pitchFamily="2" charset="-122"/>
                <a:ea typeface="宋体" panose="02010600030101010101" pitchFamily="2" charset="-122"/>
                <a:cs typeface="宋体" panose="02010600030101010101" pitchFamily="2" charset="-122"/>
              </a:rPr>
              <a:t>。油滴布朗运动位移与时间部分，已进行了实验扩散系数与测量扩散系数的比较。平衡法测量油滴半径，</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可以通过计算元电荷的带电量，与元电荷标准量进行比较</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由公式</a:t>
            </a:r>
            <a:r>
              <a:rPr lang="en-US" altLang="zh-CN" dirty="0">
                <a:latin typeface="宋体" panose="02010600030101010101" pitchFamily="2" charset="-122"/>
                <a:ea typeface="宋体" panose="02010600030101010101" pitchFamily="2" charset="-122"/>
                <a:cs typeface="宋体" panose="02010600030101010101" pitchFamily="2" charset="-122"/>
              </a:rPr>
              <a:t>(9)(14)(15),</a:t>
            </a:r>
            <a:r>
              <a:rPr lang="en-US" altLang="zh-CN" dirty="0" err="1">
                <a:latin typeface="宋体" panose="02010600030101010101" pitchFamily="2" charset="-122"/>
                <a:ea typeface="宋体" panose="02010600030101010101" pitchFamily="2" charset="-122"/>
                <a:cs typeface="宋体" panose="02010600030101010101" pitchFamily="2" charset="-122"/>
              </a:rPr>
              <a:t>以及受力平衡方程</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qU</a:t>
            </a:r>
            <a:r>
              <a:rPr lang="en-US" altLang="zh-CN" dirty="0">
                <a:latin typeface="宋体" panose="02010600030101010101" pitchFamily="2" charset="-122"/>
                <a:ea typeface="宋体" panose="02010600030101010101" pitchFamily="2" charset="-122"/>
                <a:cs typeface="宋体" panose="02010600030101010101" pitchFamily="2" charset="-122"/>
              </a:rPr>
              <a:t>/d = </a:t>
            </a:r>
            <a:r>
              <a:rPr lang="en-US" altLang="zh-CN" dirty="0" err="1">
                <a:latin typeface="宋体" panose="02010600030101010101" pitchFamily="2" charset="-122"/>
                <a:ea typeface="宋体" panose="02010600030101010101" pitchFamily="2" charset="-122"/>
                <a:cs typeface="宋体" panose="02010600030101010101" pitchFamily="2" charset="-122"/>
              </a:rPr>
              <a:t>mg,可以得到</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由此可以计算出油滴的带电量、测量元电荷量、带电电荷数</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狗"/>
          <p:cNvPicPr>
            <a:picLocks noChangeAspect="1"/>
          </p:cNvPicPr>
          <p:nvPr/>
        </p:nvPicPr>
        <p:blipFill>
          <a:blip r:embed="rId1"/>
          <a:stretch>
            <a:fillRect/>
          </a:stretch>
        </p:blipFill>
        <p:spPr>
          <a:xfrm>
            <a:off x="2877820" y="3362960"/>
            <a:ext cx="6163310" cy="1198880"/>
          </a:xfrm>
          <a:prstGeom prst="rect">
            <a:avLst/>
          </a:prstGeom>
        </p:spPr>
      </p:pic>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endParaRPr lang="en-US" altLang="zh-CN">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PPT"/>
          <p:cNvPicPr>
            <a:picLocks noChangeAspect="1"/>
          </p:cNvPicPr>
          <p:nvPr/>
        </p:nvPicPr>
        <p:blipFill>
          <a:blip r:embed="rId1"/>
          <a:srcRect t="6350" b="7496"/>
          <a:stretch>
            <a:fillRect/>
          </a:stretch>
        </p:blipFill>
        <p:spPr>
          <a:xfrm>
            <a:off x="631825" y="1524000"/>
            <a:ext cx="10655935" cy="254508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969010" y="4305935"/>
                <a:ext cx="10135235" cy="121094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标准元电荷量为 1.602 × </a:t>
                </a:r>
                <a14:m>
                  <m:oMath xmlns:m="http://schemas.openxmlformats.org/officeDocument/2006/math">
                    <m:sSup>
                      <m:sSupPr>
                        <m:ctrlPr>
                          <a:rPr lang="en-US" altLang="zh-CN"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10</m:t>
                        </m:r>
                      </m:e>
                      <m:sup>
                        <m:r>
                          <a:rPr lang="en-US" altLang="zh-CN" i="1">
                            <a:latin typeface="Cambria Math" panose="02040503050406030204" pitchFamily="18" charset="0"/>
                            <a:ea typeface="宋体" panose="02010600030101010101" pitchFamily="2" charset="-122"/>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19</m:t>
                        </m:r>
                      </m:sup>
                    </m:sSup>
                  </m:oMath>
                </a14:m>
                <a:r>
                  <a:rPr lang="zh-CN" altLang="en-US" dirty="0">
                    <a:latin typeface="宋体" panose="02010600030101010101" pitchFamily="2" charset="-122"/>
                    <a:ea typeface="宋体" panose="02010600030101010101" pitchFamily="2" charset="-122"/>
                    <a:cs typeface="宋体" panose="02010600030101010101" pitchFamily="2" charset="-122"/>
                  </a:rPr>
                  <a:t>C.</a:t>
                </a:r>
                <a:endParaRPr lang="zh-CN" altLang="en-US" dirty="0">
                  <a:latin typeface="宋体" panose="02010600030101010101" pitchFamily="2" charset="-122"/>
                  <a:ea typeface="宋体" panose="02010600030101010101" pitchFamily="2" charset="-122"/>
                  <a:cs typeface="宋体" panose="02010600030101010101" pitchFamily="2" charset="-122"/>
                </a:endParaRPr>
              </a:p>
              <a:p>
                <a:r>
                  <a:rPr lang="zh-CN" altLang="en-US" dirty="0">
                    <a:latin typeface="宋体" panose="02010600030101010101" pitchFamily="2" charset="-122"/>
                    <a:ea typeface="宋体" panose="02010600030101010101" pitchFamily="2" charset="-122"/>
                    <a:cs typeface="宋体" panose="02010600030101010101" pitchFamily="2" charset="-122"/>
                  </a:rPr>
                  <a:t>对第三组数据元电荷量误差情况进行计算，</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|e实−e标|</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e标× 100% = 2.559% 在测量误差</a:t>
                </a:r>
                <a:endParaRPr lang="zh-CN" altLang="en-US" dirty="0">
                  <a:latin typeface="宋体" panose="02010600030101010101" pitchFamily="2" charset="-122"/>
                  <a:ea typeface="宋体" panose="02010600030101010101" pitchFamily="2" charset="-122"/>
                  <a:cs typeface="宋体" panose="02010600030101010101" pitchFamily="2" charset="-122"/>
                </a:endParaRPr>
              </a:p>
              <a:p>
                <a:r>
                  <a:rPr lang="zh-CN" altLang="en-US" dirty="0">
                    <a:latin typeface="宋体" panose="02010600030101010101" pitchFamily="2" charset="-122"/>
                    <a:ea typeface="宋体" panose="02010600030101010101" pitchFamily="2" charset="-122"/>
                    <a:cs typeface="宋体" panose="02010600030101010101" pitchFamily="2" charset="-122"/>
                  </a:rPr>
                  <a:t>范围内。</a:t>
                </a:r>
                <a:endParaRPr lang="zh-CN" altLang="en-US" dirty="0">
                  <a:latin typeface="宋体" panose="02010600030101010101" pitchFamily="2" charset="-122"/>
                  <a:ea typeface="宋体" panose="02010600030101010101" pitchFamily="2" charset="-122"/>
                  <a:cs typeface="宋体" panose="02010600030101010101" pitchFamily="2" charset="-122"/>
                </a:endParaRPr>
              </a:p>
              <a:p>
                <a:r>
                  <a:rPr lang="zh-CN" altLang="en-US" dirty="0">
                    <a:latin typeface="宋体" panose="02010600030101010101" pitchFamily="2" charset="-122"/>
                    <a:ea typeface="宋体" panose="02010600030101010101" pitchFamily="2" charset="-122"/>
                    <a:cs typeface="宋体" panose="02010600030101010101" pitchFamily="2" charset="-122"/>
                  </a:rPr>
                  <a:t>由此</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判断误差主要来源于对油滴布朗运动位移的测量</a:t>
                </a:r>
                <a:r>
                  <a:rPr lang="zh-CN" altLang="en-US" dirty="0">
                    <a:latin typeface="宋体" panose="02010600030101010101" pitchFamily="2" charset="-122"/>
                    <a:ea typeface="宋体" panose="02010600030101010101" pitchFamily="2" charset="-122"/>
                    <a:cs typeface="宋体" panose="02010600030101010101" pitchFamily="2" charset="-122"/>
                  </a:rPr>
                  <a:t>。</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969010" y="4305935"/>
                <a:ext cx="10135235" cy="1210945"/>
              </a:xfrm>
              <a:prstGeom prst="rect">
                <a:avLst/>
              </a:prstGeom>
              <a:blipFill rotWithShape="1">
                <a:blip r:embed="rId2"/>
                <a:stretch>
                  <a:fillRect/>
                </a:stretch>
              </a:blipFill>
            </p:spPr>
            <p:txBody>
              <a:bodyPr/>
              <a:lstStyle/>
              <a:p>
                <a:r>
                  <a:rPr lang="zh-CN" altLang="en-US">
                    <a:noFill/>
                  </a:rPr>
                  <a:t> </a:t>
                </a:r>
              </a:p>
            </p:txBody>
          </p:sp>
        </mc:Fallback>
      </mc:AlternateContent>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4. 探究位移平方均值与时间，测量得到的函数截距小于0的原因</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 </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在之前的实验之中，存在部分油滴，</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位移平方均值与时间关系的线性拟合，截距较大，且常常小于零</a:t>
            </a:r>
            <a:r>
              <a:rPr lang="en-US" altLang="zh-CN" dirty="0">
                <a:latin typeface="宋体" panose="02010600030101010101" pitchFamily="2" charset="-122"/>
                <a:ea typeface="宋体" panose="02010600030101010101" pitchFamily="2" charset="-122"/>
                <a:cs typeface="宋体" panose="02010600030101010101" pitchFamily="2" charset="-122"/>
              </a:rPr>
              <a:t>。对这个实验问题做出理论分析，以进行实验改进。</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i</a:t>
            </a:r>
            <a:r>
              <a:rPr lang="en-US" altLang="zh-CN" dirty="0">
                <a:latin typeface="宋体" panose="02010600030101010101" pitchFamily="2" charset="-122"/>
                <a:ea typeface="宋体" panose="02010600030101010101" pitchFamily="2" charset="-122"/>
                <a:cs typeface="宋体" panose="02010600030101010101" pitchFamily="2" charset="-122"/>
              </a:rPr>
              <a:t>. 外部力场的影响实验环境中存在平衡电场，</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由于电压调节精度较低,不能完全和重力平衡</a:t>
            </a:r>
            <a:r>
              <a:rPr lang="en-US" altLang="zh-CN" dirty="0">
                <a:latin typeface="宋体" panose="02010600030101010101" pitchFamily="2" charset="-122"/>
                <a:ea typeface="宋体" panose="02010600030101010101" pitchFamily="2" charset="-122"/>
                <a:cs typeface="宋体" panose="02010600030101010101" pitchFamily="2" charset="-122"/>
              </a:rPr>
              <a:t>，会对带电的油滴产生作用力。这使得油滴的运动不完全符合布朗运动规律。</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ii. </a:t>
            </a:r>
            <a:r>
              <a:rPr lang="en-US" altLang="zh-CN" dirty="0" err="1">
                <a:latin typeface="宋体" panose="02010600030101010101" pitchFamily="2" charset="-122"/>
                <a:ea typeface="宋体" panose="02010600030101010101" pitchFamily="2" charset="-122"/>
                <a:cs typeface="宋体" panose="02010600030101010101" pitchFamily="2" charset="-122"/>
              </a:rPr>
              <a:t>流体流动实验中可能</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存在微小但持续的流体流动</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例如由于温度梯度引起的对流</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这种宏观流动会对油滴施加持续的力，使其沿着流动方向移动。即使没有明显的宏观流动，</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局部的微小流动</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如湍流、漩涡等</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en-US" altLang="zh-CN" dirty="0" err="1">
                <a:latin typeface="宋体" panose="02010600030101010101" pitchFamily="2" charset="-122"/>
                <a:ea typeface="宋体" panose="02010600030101010101" pitchFamily="2" charset="-122"/>
                <a:cs typeface="宋体" panose="02010600030101010101" pitchFamily="2" charset="-122"/>
              </a:rPr>
              <a:t>也可能影响油滴的运动</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iii. 实验设计问题实验装置可能存在</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微小的倾斜</a:t>
            </a:r>
            <a:r>
              <a:rPr lang="en-US" altLang="zh-CN" dirty="0">
                <a:latin typeface="宋体" panose="02010600030101010101" pitchFamily="2" charset="-122"/>
                <a:ea typeface="宋体" panose="02010600030101010101" pitchFamily="2" charset="-122"/>
                <a:cs typeface="宋体" panose="02010600030101010101" pitchFamily="2" charset="-122"/>
              </a:rPr>
              <a:t>，使得油滴在重力作用下沿着倾斜方向移动。如果油滴靠近容器壁，壁面效应可能引起油滴沿容器壁移动的现象。</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179705"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iv. </a:t>
            </a:r>
            <a:r>
              <a:rPr lang="en-US" altLang="zh-CN" dirty="0" err="1">
                <a:latin typeface="宋体" panose="02010600030101010101" pitchFamily="2" charset="-122"/>
                <a:ea typeface="宋体" panose="02010600030101010101" pitchFamily="2" charset="-122"/>
                <a:cs typeface="宋体" panose="02010600030101010101" pitchFamily="2" charset="-122"/>
              </a:rPr>
              <a:t>油滴特性油滴表</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面的不均匀性或表面活性剂的作用</a:t>
            </a:r>
            <a:r>
              <a:rPr lang="en-US" altLang="zh-CN" dirty="0" err="1">
                <a:latin typeface="宋体" panose="02010600030101010101" pitchFamily="2" charset="-122"/>
                <a:ea typeface="宋体" panose="02010600030101010101" pitchFamily="2" charset="-122"/>
                <a:cs typeface="宋体" panose="02010600030101010101" pitchFamily="2" charset="-122"/>
              </a:rPr>
              <a:t>可能导致其在流体中受到不对称的力</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dirty="0">
                <a:latin typeface="华文中宋" panose="02010600040101010101" charset="-122"/>
                <a:ea typeface="华文中宋" panose="02010600040101010101" charset="-122"/>
                <a:cs typeface="华文中宋" panose="02010600040101010101" charset="-122"/>
              </a:rPr>
              <a:t>5. </a:t>
            </a:r>
            <a:r>
              <a:rPr lang="en-US" altLang="zh-CN" dirty="0" err="1">
                <a:latin typeface="华文中宋" panose="02010600040101010101" charset="-122"/>
                <a:ea typeface="华文中宋" panose="02010600040101010101" charset="-122"/>
                <a:cs typeface="华文中宋" panose="02010600040101010101" charset="-122"/>
              </a:rPr>
              <a:t>理论探究二维坐标上的布朗运动规律</a:t>
            </a: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endParaRPr lang="en-US" altLang="zh-CN" dirty="0">
              <a:latin typeface="华文中宋" panose="02010600040101010101" charset="-122"/>
              <a:ea typeface="华文中宋" panose="02010600040101010101" charset="-122"/>
              <a:cs typeface="华文中宋" panose="02010600040101010101" charset="-122"/>
            </a:endParaRPr>
          </a:p>
          <a:p>
            <a:pPr indent="0" fontAlgn="auto">
              <a:spcAft>
                <a:spcPts val="600"/>
              </a:spcAft>
            </a:pP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二维坐标上油滴的布朗运动是描述油滴在二维平面上由于分子碰撞而产生的不规则运动</a:t>
            </a:r>
            <a:r>
              <a:rPr lang="en-US" altLang="zh-CN" dirty="0">
                <a:latin typeface="宋体" panose="02010600030101010101" pitchFamily="2" charset="-122"/>
                <a:ea typeface="宋体" panose="02010600030101010101" pitchFamily="2" charset="-122"/>
                <a:cs typeface="宋体" panose="02010600030101010101" pitchFamily="2" charset="-122"/>
              </a:rPr>
              <a:t>。这种运动是由分子对油滴的碰撞引起的，这些碰撞是随机的，并且具有各向同性的特点。</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设 x(t) 和 y(t) </a:t>
            </a:r>
            <a:r>
              <a:rPr lang="en-US" altLang="zh-CN" dirty="0" err="1">
                <a:latin typeface="宋体" panose="02010600030101010101" pitchFamily="2" charset="-122"/>
                <a:ea typeface="宋体" panose="02010600030101010101" pitchFamily="2" charset="-122"/>
                <a:cs typeface="宋体" panose="02010600030101010101" pitchFamily="2" charset="-122"/>
              </a:rPr>
              <a:t>分别为油滴在时间</a:t>
            </a:r>
            <a:r>
              <a:rPr lang="en-US" altLang="zh-CN" dirty="0">
                <a:latin typeface="宋体" panose="02010600030101010101" pitchFamily="2" charset="-122"/>
                <a:ea typeface="宋体" panose="02010600030101010101" pitchFamily="2" charset="-122"/>
                <a:cs typeface="宋体" panose="02010600030101010101" pitchFamily="2" charset="-122"/>
              </a:rPr>
              <a:t> t </a:t>
            </a:r>
            <a:r>
              <a:rPr lang="en-US" altLang="zh-CN" dirty="0" err="1">
                <a:latin typeface="宋体" panose="02010600030101010101" pitchFamily="2" charset="-122"/>
                <a:ea typeface="宋体" panose="02010600030101010101" pitchFamily="2" charset="-122"/>
                <a:cs typeface="宋体" panose="02010600030101010101" pitchFamily="2" charset="-122"/>
              </a:rPr>
              <a:t>时在</a:t>
            </a:r>
            <a:r>
              <a:rPr lang="en-US" altLang="zh-CN" dirty="0">
                <a:latin typeface="宋体" panose="02010600030101010101" pitchFamily="2" charset="-122"/>
                <a:ea typeface="宋体" panose="02010600030101010101" pitchFamily="2" charset="-122"/>
                <a:cs typeface="宋体" panose="02010600030101010101" pitchFamily="2" charset="-122"/>
              </a:rPr>
              <a:t> x </a:t>
            </a:r>
            <a:r>
              <a:rPr lang="en-US" altLang="zh-CN" dirty="0" err="1">
                <a:latin typeface="宋体" panose="02010600030101010101" pitchFamily="2" charset="-122"/>
                <a:ea typeface="宋体" panose="02010600030101010101" pitchFamily="2" charset="-122"/>
                <a:cs typeface="宋体" panose="02010600030101010101" pitchFamily="2" charset="-122"/>
              </a:rPr>
              <a:t>轴和</a:t>
            </a:r>
            <a:r>
              <a:rPr lang="en-US" altLang="zh-CN" dirty="0">
                <a:latin typeface="宋体" panose="02010600030101010101" pitchFamily="2" charset="-122"/>
                <a:ea typeface="宋体" panose="02010600030101010101" pitchFamily="2" charset="-122"/>
                <a:cs typeface="宋体" panose="02010600030101010101" pitchFamily="2" charset="-122"/>
              </a:rPr>
              <a:t> y 轴上的位移。油滴的总位移平方R²(t) </a:t>
            </a:r>
            <a:r>
              <a:rPr lang="en-US" altLang="zh-CN" dirty="0" err="1">
                <a:latin typeface="宋体" panose="02010600030101010101" pitchFamily="2" charset="-122"/>
                <a:ea typeface="宋体" panose="02010600030101010101" pitchFamily="2" charset="-122"/>
                <a:cs typeface="宋体" panose="02010600030101010101" pitchFamily="2" charset="-122"/>
              </a:rPr>
              <a:t>可以表示为</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由于</a:t>
            </a:r>
            <a:r>
              <a:rPr lang="en-US" altLang="zh-CN" dirty="0">
                <a:latin typeface="宋体" panose="02010600030101010101" pitchFamily="2" charset="-122"/>
                <a:ea typeface="宋体" panose="02010600030101010101" pitchFamily="2" charset="-122"/>
                <a:cs typeface="宋体" panose="02010600030101010101" pitchFamily="2" charset="-122"/>
              </a:rPr>
              <a:t> x(t) 和 y(t) </a:t>
            </a:r>
            <a:r>
              <a:rPr lang="en-US" altLang="zh-CN" dirty="0" err="1">
                <a:latin typeface="宋体" panose="02010600030101010101" pitchFamily="2" charset="-122"/>
                <a:ea typeface="宋体" panose="02010600030101010101" pitchFamily="2" charset="-122"/>
                <a:cs typeface="宋体" panose="02010600030101010101" pitchFamily="2" charset="-122"/>
              </a:rPr>
              <a:t>分别相当于在x轴和y轴上，即一维坐标上，进行布朗运动，它们都遵循一维坐标上布朗运动的基本特征</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都"/>
          <p:cNvPicPr>
            <a:picLocks noChangeAspect="1"/>
          </p:cNvPicPr>
          <p:nvPr/>
        </p:nvPicPr>
        <p:blipFill>
          <a:blip r:embed="rId1"/>
          <a:stretch>
            <a:fillRect/>
          </a:stretch>
        </p:blipFill>
        <p:spPr>
          <a:xfrm>
            <a:off x="3112135" y="3066415"/>
            <a:ext cx="5695315" cy="725170"/>
          </a:xfrm>
          <a:prstGeom prst="rect">
            <a:avLst/>
          </a:prstGeom>
        </p:spPr>
      </p:pic>
      <p:pic>
        <p:nvPicPr>
          <p:cNvPr id="6" name="图片 5" descr="去"/>
          <p:cNvPicPr>
            <a:picLocks noChangeAspect="1"/>
          </p:cNvPicPr>
          <p:nvPr/>
        </p:nvPicPr>
        <p:blipFill>
          <a:blip r:embed="rId2"/>
          <a:stretch>
            <a:fillRect/>
          </a:stretch>
        </p:blipFill>
        <p:spPr>
          <a:xfrm>
            <a:off x="2983230" y="4300855"/>
            <a:ext cx="5953125" cy="1880870"/>
          </a:xfrm>
          <a:prstGeom prst="rect">
            <a:avLst/>
          </a:prstGeom>
        </p:spPr>
      </p:pic>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529844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1904" cy="768"/>
            </a:xfrm>
            <a:prstGeom prst="rect">
              <a:avLst/>
            </a:prstGeom>
            <a:noFill/>
          </p:spPr>
          <p:txBody>
            <a:bodyPr wrap="none" rtlCol="0">
              <a:spAutoFit/>
            </a:bodyPr>
            <a:lstStyle/>
            <a:p>
              <a:r>
                <a:rPr lang="en-US" altLang="zh-CN" sz="2600" b="1" dirty="0">
                  <a:solidFill>
                    <a:schemeClr val="bg1"/>
                  </a:solidFill>
                  <a:cs typeface="+mn-ea"/>
                  <a:sym typeface="+mn-lt"/>
                </a:rPr>
                <a:t>    </a:t>
              </a:r>
              <a:r>
                <a:rPr lang="zh-CN" altLang="en-US" sz="2600" b="1" dirty="0">
                  <a:solidFill>
                    <a:schemeClr val="bg1"/>
                  </a:solidFill>
                  <a:cs typeface="+mn-ea"/>
                  <a:sym typeface="+mn-lt"/>
                </a:rPr>
                <a:t>拓展</a:t>
              </a:r>
              <a:endParaRPr lang="zh-CN" altLang="en-US" sz="2600" b="1" dirty="0">
                <a:solidFill>
                  <a:schemeClr val="bg1"/>
                </a:solidFill>
                <a:cs typeface="+mn-ea"/>
                <a:sym typeface="+mn-lt"/>
              </a:endParaRPr>
            </a:p>
          </p:txBody>
        </p:sp>
      </p:grpSp>
      <p:pic>
        <p:nvPicPr>
          <p:cNvPr id="6" name="图片 5" descr="傻"/>
          <p:cNvPicPr>
            <a:picLocks noChangeAspect="1"/>
          </p:cNvPicPr>
          <p:nvPr/>
        </p:nvPicPr>
        <p:blipFill>
          <a:blip r:embed="rId1"/>
          <a:stretch>
            <a:fillRect/>
          </a:stretch>
        </p:blipFill>
        <p:spPr>
          <a:xfrm>
            <a:off x="2586355" y="3485515"/>
            <a:ext cx="6029325" cy="822325"/>
          </a:xfrm>
          <a:prstGeom prst="rect">
            <a:avLst/>
          </a:prstGeom>
        </p:spPr>
      </p:pic>
      <p:sp>
        <p:nvSpPr>
          <p:cNvPr id="2" name="文本框 1"/>
          <p:cNvSpPr txBox="1"/>
          <p:nvPr/>
        </p:nvSpPr>
        <p:spPr>
          <a:xfrm>
            <a:off x="311150" y="1378585"/>
            <a:ext cx="11297285" cy="5116195"/>
          </a:xfrm>
          <a:prstGeom prst="rect">
            <a:avLst/>
          </a:prstGeom>
          <a:noFill/>
        </p:spPr>
        <p:txBody>
          <a:bodyPr wrap="square" rtlCol="0">
            <a:noAutofit/>
          </a:bodyPr>
          <a:lstStyle/>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因此，R²(t)的期望值⟨R²(t)⟩</a:t>
            </a:r>
            <a:r>
              <a:rPr lang="en-US" altLang="zh-CN" dirty="0" err="1">
                <a:latin typeface="宋体" panose="02010600030101010101" pitchFamily="2" charset="-122"/>
                <a:ea typeface="宋体" panose="02010600030101010101" pitchFamily="2" charset="-122"/>
                <a:cs typeface="宋体" panose="02010600030101010101" pitchFamily="2" charset="-122"/>
              </a:rPr>
              <a:t>可以表示为</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其中D是扩散系数，对于每一个油滴，其扩散系数D是唯一的，它与油滴的扩散率有关。因此，R²(t)</a:t>
            </a:r>
            <a:r>
              <a:rPr lang="en-US" altLang="zh-CN" dirty="0" err="1">
                <a:latin typeface="宋体" panose="02010600030101010101" pitchFamily="2" charset="-122"/>
                <a:ea typeface="宋体" panose="02010600030101010101" pitchFamily="2" charset="-122"/>
                <a:cs typeface="宋体" panose="02010600030101010101" pitchFamily="2" charset="-122"/>
              </a:rPr>
              <a:t>的期望值与时间的关系可以写为</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a:latin typeface="宋体" panose="02010600030101010101" pitchFamily="2" charset="-122"/>
                <a:ea typeface="宋体" panose="02010600030101010101" pitchFamily="2" charset="-122"/>
                <a:cs typeface="宋体" panose="02010600030101010101" pitchFamily="2" charset="-122"/>
              </a:rPr>
              <a:t>该推导公式表明在二维坐标下油滴的运动情况，</a:t>
            </a:r>
            <a:r>
              <a:rPr lang="en-US" altLang="zh-CN" dirty="0">
                <a:highlight>
                  <a:srgbClr val="FFFF00"/>
                </a:highlight>
                <a:latin typeface="宋体" panose="02010600030101010101" pitchFamily="2" charset="-122"/>
                <a:ea typeface="宋体" panose="02010600030101010101" pitchFamily="2" charset="-122"/>
                <a:cs typeface="宋体" panose="02010600030101010101" pitchFamily="2" charset="-122"/>
              </a:rPr>
              <a:t>位移平方的期望值与时间成正比，并且比例系数为4D，仍然符合布朗运动的基本规律</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同理可得，</a:t>
            </a:r>
            <a:r>
              <a:rPr lang="en-US" altLang="zh-CN" dirty="0" err="1">
                <a:highlight>
                  <a:srgbClr val="FFFF00"/>
                </a:highlight>
                <a:latin typeface="宋体" panose="02010600030101010101" pitchFamily="2" charset="-122"/>
                <a:ea typeface="宋体" panose="02010600030101010101" pitchFamily="2" charset="-122"/>
                <a:cs typeface="宋体" panose="02010600030101010101" pitchFamily="2" charset="-122"/>
              </a:rPr>
              <a:t>在三维坐标下油滴的布朗运动可分解为在x轴、y轴、z轴上的运动</a:t>
            </a:r>
            <a:r>
              <a:rPr lang="en-US" altLang="zh-CN" dirty="0" err="1">
                <a:latin typeface="宋体" panose="02010600030101010101" pitchFamily="2" charset="-122"/>
                <a:ea typeface="宋体" panose="02010600030101010101" pitchFamily="2" charset="-122"/>
                <a:cs typeface="宋体" panose="02010600030101010101" pitchFamily="2" charset="-122"/>
              </a:rPr>
              <a:t>，其运动情况符合布朗运动规律，从而油滴在三维坐标下</a:t>
            </a:r>
            <a:r>
              <a:rPr lang="en-US" altLang="zh-CN" dirty="0">
                <a:latin typeface="宋体" panose="02010600030101010101" pitchFamily="2" charset="-122"/>
                <a:ea typeface="宋体" panose="02010600030101010101" pitchFamily="2" charset="-122"/>
                <a:cs typeface="宋体" panose="02010600030101010101" pitchFamily="2" charset="-122"/>
              </a:rPr>
              <a:t>, 位移均值仍然为0，位移平方的期望值与时间关系可表示为：</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dirty="0" err="1">
                <a:latin typeface="宋体" panose="02010600030101010101" pitchFamily="2" charset="-122"/>
                <a:ea typeface="宋体" panose="02010600030101010101" pitchFamily="2" charset="-122"/>
                <a:cs typeface="宋体" panose="02010600030101010101" pitchFamily="2" charset="-122"/>
              </a:rPr>
              <a:t>其与时间成正比，仍然符合布朗运动规律</a:t>
            </a:r>
            <a:r>
              <a:rPr lang="en-US" altLang="zh-CN" dirty="0">
                <a:latin typeface="宋体" panose="02010600030101010101" pitchFamily="2" charset="-122"/>
                <a:ea typeface="宋体" panose="02010600030101010101" pitchFamily="2" charset="-122"/>
                <a:cs typeface="宋体" panose="02010600030101010101" pitchFamily="2" charset="-122"/>
              </a:rPr>
              <a:t>。</a:t>
            </a:r>
            <a:endParaRPr lang="en-US" altLang="zh-CN"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死"/>
          <p:cNvPicPr>
            <a:picLocks noChangeAspect="1"/>
          </p:cNvPicPr>
          <p:nvPr/>
        </p:nvPicPr>
        <p:blipFill>
          <a:blip r:embed="rId2"/>
          <a:stretch>
            <a:fillRect/>
          </a:stretch>
        </p:blipFill>
        <p:spPr>
          <a:xfrm>
            <a:off x="2762250" y="1899920"/>
            <a:ext cx="6105525" cy="704215"/>
          </a:xfrm>
          <a:prstGeom prst="rect">
            <a:avLst/>
          </a:prstGeom>
        </p:spPr>
      </p:pic>
      <p:pic>
        <p:nvPicPr>
          <p:cNvPr id="7" name="图片 6" descr="逼"/>
          <p:cNvPicPr>
            <a:picLocks noChangeAspect="1"/>
          </p:cNvPicPr>
          <p:nvPr/>
        </p:nvPicPr>
        <p:blipFill>
          <a:blip r:embed="rId3"/>
          <a:stretch>
            <a:fillRect/>
          </a:stretch>
        </p:blipFill>
        <p:spPr>
          <a:xfrm>
            <a:off x="2662555" y="5370830"/>
            <a:ext cx="6305550" cy="744855"/>
          </a:xfrm>
          <a:prstGeom prst="rect">
            <a:avLst/>
          </a:prstGeom>
        </p:spPr>
      </p:pic>
    </p:spTree>
    <p:custDataLst>
      <p:tags r:id="rId4"/>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265" y="1296670"/>
            <a:ext cx="11758930" cy="498602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49631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944" cy="768"/>
            </a:xfrm>
            <a:prstGeom prst="rect">
              <a:avLst/>
            </a:prstGeom>
            <a:noFill/>
          </p:spPr>
          <p:txBody>
            <a:bodyPr wrap="square" rtlCol="0">
              <a:spAutoFit/>
            </a:bodyPr>
            <a:lstStyle/>
            <a:p>
              <a:r>
                <a:rPr lang="en-US" altLang="zh-CN" sz="2600" b="1" dirty="0">
                  <a:solidFill>
                    <a:schemeClr val="bg1"/>
                  </a:solidFill>
                  <a:cs typeface="+mn-ea"/>
                  <a:sym typeface="+mn-lt"/>
                </a:rPr>
                <a:t>    参考文献</a:t>
              </a:r>
              <a:endParaRPr lang="zh-CN" altLang="en-US" sz="2600" b="1" dirty="0">
                <a:solidFill>
                  <a:schemeClr val="bg1"/>
                </a:solidFill>
                <a:cs typeface="+mn-ea"/>
                <a:sym typeface="+mn-lt"/>
              </a:endParaRPr>
            </a:p>
          </p:txBody>
        </p:sp>
      </p:grpSp>
      <p:sp>
        <p:nvSpPr>
          <p:cNvPr id="2" name="文本框 1"/>
          <p:cNvSpPr txBox="1"/>
          <p:nvPr/>
        </p:nvSpPr>
        <p:spPr>
          <a:xfrm>
            <a:off x="311150" y="1378585"/>
            <a:ext cx="11297285" cy="4803140"/>
          </a:xfrm>
          <a:prstGeom prst="rect">
            <a:avLst/>
          </a:prstGeom>
          <a:noFill/>
        </p:spPr>
        <p:txBody>
          <a:bodyPr wrap="square" rtlCol="0">
            <a:noAutofit/>
          </a:bodyPr>
          <a:lstStyle/>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1. Halliday et al, Principles of Physics (9th Edition),</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Chapter 21, Pages 570-571.</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2. Halliday et al, Principles of Physics (9th Edition),</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Chapter 22, Page 592.</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3. 吴泳华，霍剑青，浦其荣, 大学物理实验(第一册第二版)，第8章，实验8.1.1.</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4. R. A. Millikan, 1911, “On the Elementary Electrical Charge and the Avogadro Constant.” Phys. Rev. 32, 349.</a:t>
            </a:r>
            <a:endParaRPr lang="en-US" altLang="zh-CN" sz="2800">
              <a:latin typeface="宋体" panose="02010600030101010101" pitchFamily="2" charset="-122"/>
              <a:ea typeface="宋体" panose="02010600030101010101" pitchFamily="2" charset="-122"/>
              <a:cs typeface="宋体" panose="02010600030101010101" pitchFamily="2" charset="-122"/>
            </a:endParaRPr>
          </a:p>
          <a:p>
            <a:pPr indent="0" fontAlgn="auto">
              <a:spcAft>
                <a:spcPts val="600"/>
              </a:spcAft>
            </a:pPr>
            <a:r>
              <a:rPr lang="en-US" altLang="zh-CN" sz="2800">
                <a:latin typeface="宋体" panose="02010600030101010101" pitchFamily="2" charset="-122"/>
                <a:ea typeface="宋体" panose="02010600030101010101" pitchFamily="2" charset="-122"/>
                <a:cs typeface="宋体" panose="02010600030101010101" pitchFamily="2" charset="-122"/>
              </a:rPr>
              <a:t>5. 费恩曼物理学讲义(第1卷), Chapter 41, Pages 430-432.</a:t>
            </a:r>
            <a:endParaRPr lang="en-US" altLang="zh-CN" sz="280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a:off x="2223" y="-635"/>
            <a:ext cx="12190095" cy="6859270"/>
          </a:xfrm>
          <a:prstGeom prst="rect">
            <a:avLst/>
          </a:prstGeom>
        </p:spPr>
      </p:pic>
      <p:sp>
        <p:nvSpPr>
          <p:cNvPr id="2" name="任意多边形 1"/>
          <p:cNvSpPr/>
          <p:nvPr/>
        </p:nvSpPr>
        <p:spPr>
          <a:xfrm>
            <a:off x="11539220" y="-1603375"/>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0" name="文本框 39"/>
          <p:cNvSpPr txBox="1"/>
          <p:nvPr/>
        </p:nvSpPr>
        <p:spPr>
          <a:xfrm>
            <a:off x="1099185" y="1890395"/>
            <a:ext cx="12191365" cy="1107996"/>
          </a:xfrm>
          <a:prstGeom prst="rect">
            <a:avLst/>
          </a:prstGeom>
          <a:noFill/>
        </p:spPr>
        <p:txBody>
          <a:bodyPr wrap="square" rtlCol="0">
            <a:spAutoFit/>
          </a:bodyPr>
          <a:lstStyle/>
          <a:p>
            <a:pPr algn="l"/>
            <a:r>
              <a:rPr lang="zh-CN" sz="6600" b="1" spc="600" dirty="0">
                <a:solidFill>
                  <a:srgbClr val="56657C"/>
                </a:solidFill>
                <a:uFillTx/>
                <a:cs typeface="+mn-ea"/>
                <a:sym typeface="+mn-lt"/>
              </a:rPr>
              <a:t>感谢您的聆听</a:t>
            </a:r>
            <a:endParaRPr lang="zh-CN" sz="6600" b="1" spc="600" dirty="0">
              <a:solidFill>
                <a:srgbClr val="56657C"/>
              </a:solidFill>
              <a:uFillTx/>
              <a:cs typeface="+mn-ea"/>
              <a:sym typeface="+mn-lt"/>
            </a:endParaRPr>
          </a:p>
        </p:txBody>
      </p:sp>
      <p:sp>
        <p:nvSpPr>
          <p:cNvPr id="24" name="文本框 23"/>
          <p:cNvSpPr txBox="1"/>
          <p:nvPr/>
        </p:nvSpPr>
        <p:spPr>
          <a:xfrm>
            <a:off x="1099185" y="1568450"/>
            <a:ext cx="12191365" cy="304800"/>
          </a:xfrm>
          <a:prstGeom prst="rect">
            <a:avLst/>
          </a:prstGeom>
          <a:noFill/>
        </p:spPr>
        <p:txBody>
          <a:bodyPr wrap="square" rtlCol="0">
            <a:spAutoFit/>
          </a:bodyPr>
          <a:lstStyle/>
          <a:p>
            <a:pPr algn="l"/>
            <a:endParaRPr altLang="zh-CN" sz="1400" spc="160">
              <a:solidFill>
                <a:srgbClr val="495176"/>
              </a:solidFill>
              <a:uFillTx/>
              <a:cs typeface="+mn-ea"/>
              <a:sym typeface="+mn-lt"/>
            </a:endParaRPr>
          </a:p>
        </p:txBody>
      </p:sp>
      <p:sp>
        <p:nvSpPr>
          <p:cNvPr id="47" name="文本框 46"/>
          <p:cNvSpPr txBox="1"/>
          <p:nvPr/>
        </p:nvSpPr>
        <p:spPr>
          <a:xfrm>
            <a:off x="1099185" y="2866390"/>
            <a:ext cx="5167630" cy="320040"/>
          </a:xfrm>
          <a:prstGeom prst="rect">
            <a:avLst/>
          </a:prstGeom>
          <a:noFill/>
        </p:spPr>
        <p:txBody>
          <a:bodyPr wrap="square" rtlCol="0">
            <a:spAutoFit/>
          </a:bodyPr>
          <a:lstStyle/>
          <a:p>
            <a:pPr algn="l" fontAlgn="auto">
              <a:lnSpc>
                <a:spcPct val="150000"/>
              </a:lnSpc>
            </a:pPr>
            <a:endParaRPr lang="zh-CN" altLang="en-US" sz="1000" dirty="0">
              <a:solidFill>
                <a:schemeClr val="bg1">
                  <a:lumMod val="50000"/>
                </a:schemeClr>
              </a:solidFill>
              <a:cs typeface="+mn-ea"/>
              <a:sym typeface="+mn-lt"/>
            </a:endParaRPr>
          </a:p>
        </p:txBody>
      </p:sp>
      <p:grpSp>
        <p:nvGrpSpPr>
          <p:cNvPr id="7" name="组合 6"/>
          <p:cNvGrpSpPr/>
          <p:nvPr/>
        </p:nvGrpSpPr>
        <p:grpSpPr>
          <a:xfrm>
            <a:off x="1960563" y="3708400"/>
            <a:ext cx="3928110" cy="500380"/>
            <a:chOff x="6112" y="7063"/>
            <a:chExt cx="6186" cy="788"/>
          </a:xfrm>
        </p:grpSpPr>
        <p:sp>
          <p:nvSpPr>
            <p:cNvPr id="12" name="矩形 11"/>
            <p:cNvSpPr/>
            <p:nvPr/>
          </p:nvSpPr>
          <p:spPr>
            <a:xfrm>
              <a:off x="6112" y="7063"/>
              <a:ext cx="5863" cy="591"/>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6421" y="7126"/>
              <a:ext cx="5877" cy="725"/>
            </a:xfrm>
            <a:prstGeom prst="rect">
              <a:avLst/>
            </a:prstGeom>
            <a:noFill/>
          </p:spPr>
          <p:txBody>
            <a:bodyPr wrap="square" rtlCol="0">
              <a:spAutoFit/>
            </a:bodyPr>
            <a:lstStyle/>
            <a:p>
              <a:pPr algn="ctr"/>
              <a:r>
                <a:rPr lang="zh-CN" altLang="en-US" sz="1200" dirty="0">
                  <a:solidFill>
                    <a:schemeClr val="bg1"/>
                  </a:solidFill>
                  <a:cs typeface="+mn-ea"/>
                  <a:sym typeface="+mn-lt"/>
                </a:rPr>
                <a:t>答辩人：</a:t>
              </a:r>
              <a:r>
                <a:rPr lang="zh-CN" altLang="en-US" sz="1200">
                  <a:solidFill>
                    <a:schemeClr val="bg2"/>
                  </a:solidFill>
                  <a:sym typeface="+mn-ea"/>
                </a:rPr>
                <a:t>芮煜涵</a:t>
              </a:r>
              <a:r>
                <a:rPr lang="en-US" altLang="zh-CN" sz="1200">
                  <a:solidFill>
                    <a:schemeClr val="bg2"/>
                  </a:solidFill>
                  <a:sym typeface="+mn-ea"/>
                </a:rPr>
                <a:t> </a:t>
              </a:r>
              <a:r>
                <a:rPr lang="zh-CN" altLang="en-US" sz="1200">
                  <a:solidFill>
                    <a:schemeClr val="bg2"/>
                  </a:solidFill>
                  <a:sym typeface="+mn-ea"/>
                </a:rPr>
                <a:t>赵康睿</a:t>
              </a:r>
              <a:r>
                <a:rPr lang="en-US" altLang="zh-CN" sz="1200">
                  <a:solidFill>
                    <a:schemeClr val="bg2"/>
                  </a:solidFill>
                  <a:sym typeface="+mn-ea"/>
                </a:rPr>
                <a:t> </a:t>
              </a:r>
              <a:r>
                <a:rPr lang="zh-CN" altLang="en-US" sz="1200">
                  <a:solidFill>
                    <a:schemeClr val="bg2"/>
                  </a:solidFill>
                  <a:sym typeface="+mn-ea"/>
                </a:rPr>
                <a:t>赵勋</a:t>
              </a:r>
              <a:r>
                <a:rPr lang="en-US" altLang="zh-CN" sz="1200">
                  <a:solidFill>
                    <a:schemeClr val="bg2"/>
                  </a:solidFill>
                  <a:sym typeface="+mn-ea"/>
                </a:rPr>
                <a:t> </a:t>
              </a:r>
              <a:r>
                <a:rPr lang="zh-CN" altLang="en-US" sz="1200">
                  <a:solidFill>
                    <a:schemeClr val="bg2"/>
                  </a:solidFill>
                  <a:sym typeface="+mn-ea"/>
                </a:rPr>
                <a:t>何衍宁</a:t>
              </a:r>
              <a:endParaRPr lang="zh-CN" altLang="en-US" sz="1200">
                <a:solidFill>
                  <a:schemeClr val="bg2"/>
                </a:solidFill>
              </a:endParaRPr>
            </a:p>
            <a:p>
              <a:pPr algn="ctr"/>
              <a:endParaRPr lang="zh-CN" altLang="en-US" sz="1200" dirty="0">
                <a:solidFill>
                  <a:schemeClr val="bg2"/>
                </a:solidFill>
                <a:cs typeface="+mn-ea"/>
                <a:sym typeface="+mn-lt"/>
              </a:endParaRPr>
            </a:p>
          </p:txBody>
        </p:sp>
      </p:gr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2130" y="1848485"/>
            <a:ext cx="11128375" cy="436753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实验仪器</a:t>
              </a:r>
              <a:endParaRPr lang="zh-CN" altLang="en-US" sz="2600" b="1" dirty="0">
                <a:solidFill>
                  <a:schemeClr val="bg1"/>
                </a:solidFill>
                <a:cs typeface="+mn-ea"/>
                <a:sym typeface="+mn-lt"/>
              </a:endParaRPr>
            </a:p>
          </p:txBody>
        </p:sp>
      </p:grpSp>
      <p:sp>
        <p:nvSpPr>
          <p:cNvPr id="2" name="文本框 1"/>
          <p:cNvSpPr txBox="1"/>
          <p:nvPr/>
        </p:nvSpPr>
        <p:spPr>
          <a:xfrm>
            <a:off x="652145" y="1964055"/>
            <a:ext cx="11008360" cy="4251960"/>
          </a:xfrm>
          <a:prstGeom prst="rect">
            <a:avLst/>
          </a:prstGeom>
          <a:noFill/>
        </p:spPr>
        <p:txBody>
          <a:bodyPr wrap="square" rtlCol="0">
            <a:noAutofit/>
          </a:bodyPr>
          <a:lstStyle/>
          <a:p>
            <a:r>
              <a:rPr lang="en-US" altLang="zh-CN" dirty="0"/>
              <a:t> </a:t>
            </a: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rPr>
              <a:t>密立根油滴实验装置、油滴喷雾器、温度计</a:t>
            </a:r>
            <a:endParaRPr lang="zh-CN" altLang="en-US" dirty="0">
              <a:highlight>
                <a:srgbClr val="FFFF00"/>
              </a:highlight>
              <a:latin typeface="宋体" panose="02010600030101010101" pitchFamily="2" charset="-122"/>
              <a:ea typeface="宋体" panose="02010600030101010101" pitchFamily="2" charset="-122"/>
              <a:cs typeface="宋体" panose="02010600030101010101" pitchFamily="2" charset="-122"/>
            </a:endParaRPr>
          </a:p>
          <a:p>
            <a:r>
              <a:rPr lang="zh-CN" altLang="en-US" dirty="0">
                <a:latin typeface="宋体" panose="02010600030101010101" pitchFamily="2" charset="-122"/>
                <a:ea typeface="宋体" panose="02010600030101010101" pitchFamily="2" charset="-122"/>
                <a:cs typeface="宋体" panose="02010600030101010101" pitchFamily="2" charset="-122"/>
              </a:rPr>
              <a:t>油滴实验装置是油滴盒，油滴照明装置，调平系统，测量显微镜，供电电源以及电子停表，喷雾器等组成的，其实验装置如图1所示。其中油滴盒，是由两块经过精磨的金属平板中间垫以胶木圆环构成的平行板电容器。在上板中心处有落油孔，使微小油滴可以进入电容器中间的电场空间，胶木圆环上有进光孔，观察孔。进入电场空间内的油滴由照明装置照明，油滴盒可通过调平螺旋调整水平，用水准仪检查。油滴盒防风罩前装有测量显微镜，并连接 CCD 。</a:t>
            </a:r>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latin typeface="宋体" panose="02010600030101010101" pitchFamily="2" charset="-122"/>
              <a:ea typeface="宋体" panose="02010600030101010101" pitchFamily="2" charset="-122"/>
              <a:cs typeface="宋体" panose="02010600030101010101" pitchFamily="2" charset="-122"/>
            </a:endParaRPr>
          </a:p>
          <a:p>
            <a:r>
              <a:rPr lang="zh-CN" altLang="en-US" dirty="0">
                <a:latin typeface="宋体" panose="02010600030101010101" pitchFamily="2" charset="-122"/>
                <a:ea typeface="宋体" panose="02010600030101010101" pitchFamily="2" charset="-122"/>
                <a:cs typeface="宋体" panose="02010600030101010101" pitchFamily="2" charset="-122"/>
              </a:rPr>
              <a:t>其中，1-油雾室，2-油雾孔开关，3-防风罩，4-上电极板，5-胶木圆环，6-下电极板，7-底板，8-上盖板，9-喷雾口，10-油雾孔，11-上电极板压簧，12-上电极板电源插孔，13-油滴盒基座</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1"/>
          <a:stretch>
            <a:fillRect/>
          </a:stretch>
        </p:blipFill>
        <p:spPr>
          <a:xfrm>
            <a:off x="4592320" y="3769360"/>
            <a:ext cx="2638425" cy="175958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新股专题PC.jpg新股专题PC"/>
          <p:cNvPicPr>
            <a:picLocks noChangeAspect="1"/>
          </p:cNvPicPr>
          <p:nvPr/>
        </p:nvPicPr>
        <p:blipFill>
          <a:blip r:embed="rId1"/>
          <a:srcRect/>
          <a:stretch>
            <a:fillRect/>
          </a:stretch>
        </p:blipFill>
        <p:spPr>
          <a:xfrm flipH="1" flipV="1">
            <a:off x="-8890" y="-56515"/>
            <a:ext cx="12287885" cy="6914515"/>
          </a:xfrm>
          <a:prstGeom prst="rect">
            <a:avLst/>
          </a:prstGeom>
        </p:spPr>
      </p:pic>
      <p:sp>
        <p:nvSpPr>
          <p:cNvPr id="2" name="任意多边形 1"/>
          <p:cNvSpPr/>
          <p:nvPr/>
        </p:nvSpPr>
        <p:spPr>
          <a:xfrm>
            <a:off x="10673715" y="6092190"/>
            <a:ext cx="904875" cy="33528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367" h="877">
                <a:moveTo>
                  <a:pt x="0" y="28"/>
                </a:moveTo>
                <a:cubicBezTo>
                  <a:pt x="0" y="13"/>
                  <a:pt x="13" y="0"/>
                  <a:pt x="28" y="0"/>
                </a:cubicBezTo>
                <a:cubicBezTo>
                  <a:pt x="44" y="0"/>
                  <a:pt x="57" y="13"/>
                  <a:pt x="57" y="28"/>
                </a:cubicBezTo>
                <a:cubicBezTo>
                  <a:pt x="57" y="44"/>
                  <a:pt x="44" y="57"/>
                  <a:pt x="28" y="57"/>
                </a:cubicBezTo>
                <a:cubicBezTo>
                  <a:pt x="13" y="57"/>
                  <a:pt x="0" y="44"/>
                  <a:pt x="0" y="28"/>
                </a:cubicBezTo>
                <a:close/>
                <a:moveTo>
                  <a:pt x="211" y="28"/>
                </a:moveTo>
                <a:cubicBezTo>
                  <a:pt x="211" y="13"/>
                  <a:pt x="223" y="0"/>
                  <a:pt x="239" y="0"/>
                </a:cubicBezTo>
                <a:cubicBezTo>
                  <a:pt x="254" y="0"/>
                  <a:pt x="267" y="13"/>
                  <a:pt x="267" y="28"/>
                </a:cubicBezTo>
                <a:cubicBezTo>
                  <a:pt x="267" y="44"/>
                  <a:pt x="254" y="57"/>
                  <a:pt x="239" y="57"/>
                </a:cubicBezTo>
                <a:cubicBezTo>
                  <a:pt x="223" y="57"/>
                  <a:pt x="211" y="44"/>
                  <a:pt x="211" y="28"/>
                </a:cubicBezTo>
                <a:close/>
                <a:moveTo>
                  <a:pt x="421" y="28"/>
                </a:moveTo>
                <a:cubicBezTo>
                  <a:pt x="421" y="13"/>
                  <a:pt x="433" y="0"/>
                  <a:pt x="449" y="0"/>
                </a:cubicBezTo>
                <a:cubicBezTo>
                  <a:pt x="464" y="0"/>
                  <a:pt x="477" y="13"/>
                  <a:pt x="477" y="28"/>
                </a:cubicBezTo>
                <a:cubicBezTo>
                  <a:pt x="477" y="44"/>
                  <a:pt x="464" y="57"/>
                  <a:pt x="449" y="57"/>
                </a:cubicBezTo>
                <a:cubicBezTo>
                  <a:pt x="433" y="57"/>
                  <a:pt x="421" y="44"/>
                  <a:pt x="421" y="28"/>
                </a:cubicBezTo>
                <a:close/>
                <a:moveTo>
                  <a:pt x="631" y="28"/>
                </a:moveTo>
                <a:cubicBezTo>
                  <a:pt x="631" y="13"/>
                  <a:pt x="643" y="0"/>
                  <a:pt x="659" y="0"/>
                </a:cubicBezTo>
                <a:cubicBezTo>
                  <a:pt x="674" y="0"/>
                  <a:pt x="687" y="13"/>
                  <a:pt x="687" y="28"/>
                </a:cubicBezTo>
                <a:cubicBezTo>
                  <a:pt x="687" y="44"/>
                  <a:pt x="674" y="57"/>
                  <a:pt x="659" y="57"/>
                </a:cubicBezTo>
                <a:cubicBezTo>
                  <a:pt x="643" y="57"/>
                  <a:pt x="631" y="44"/>
                  <a:pt x="631" y="28"/>
                </a:cubicBezTo>
                <a:close/>
                <a:moveTo>
                  <a:pt x="841" y="28"/>
                </a:moveTo>
                <a:cubicBezTo>
                  <a:pt x="841" y="13"/>
                  <a:pt x="853" y="0"/>
                  <a:pt x="869" y="0"/>
                </a:cubicBezTo>
                <a:cubicBezTo>
                  <a:pt x="884" y="0"/>
                  <a:pt x="897" y="13"/>
                  <a:pt x="897" y="28"/>
                </a:cubicBezTo>
                <a:cubicBezTo>
                  <a:pt x="897" y="44"/>
                  <a:pt x="884" y="57"/>
                  <a:pt x="869" y="57"/>
                </a:cubicBezTo>
                <a:cubicBezTo>
                  <a:pt x="853" y="57"/>
                  <a:pt x="841" y="44"/>
                  <a:pt x="841" y="28"/>
                </a:cubicBezTo>
                <a:close/>
                <a:moveTo>
                  <a:pt x="1051" y="28"/>
                </a:moveTo>
                <a:cubicBezTo>
                  <a:pt x="1051" y="13"/>
                  <a:pt x="1063" y="0"/>
                  <a:pt x="1079" y="0"/>
                </a:cubicBezTo>
                <a:cubicBezTo>
                  <a:pt x="1094" y="0"/>
                  <a:pt x="1107" y="13"/>
                  <a:pt x="1107" y="28"/>
                </a:cubicBezTo>
                <a:cubicBezTo>
                  <a:pt x="1107" y="44"/>
                  <a:pt x="1094" y="57"/>
                  <a:pt x="1079" y="57"/>
                </a:cubicBezTo>
                <a:cubicBezTo>
                  <a:pt x="1063" y="57"/>
                  <a:pt x="1051" y="44"/>
                  <a:pt x="1051" y="28"/>
                </a:cubicBezTo>
                <a:close/>
                <a:moveTo>
                  <a:pt x="1261" y="28"/>
                </a:moveTo>
                <a:cubicBezTo>
                  <a:pt x="1261" y="13"/>
                  <a:pt x="1273" y="0"/>
                  <a:pt x="1289" y="0"/>
                </a:cubicBezTo>
                <a:cubicBezTo>
                  <a:pt x="1304" y="0"/>
                  <a:pt x="1317" y="13"/>
                  <a:pt x="1317" y="28"/>
                </a:cubicBezTo>
                <a:cubicBezTo>
                  <a:pt x="1317" y="44"/>
                  <a:pt x="1304" y="57"/>
                  <a:pt x="1289" y="57"/>
                </a:cubicBezTo>
                <a:cubicBezTo>
                  <a:pt x="1273" y="57"/>
                  <a:pt x="1261" y="44"/>
                  <a:pt x="1261" y="28"/>
                </a:cubicBezTo>
                <a:close/>
                <a:moveTo>
                  <a:pt x="1471" y="28"/>
                </a:moveTo>
                <a:cubicBezTo>
                  <a:pt x="1471" y="13"/>
                  <a:pt x="1483" y="0"/>
                  <a:pt x="1499" y="0"/>
                </a:cubicBezTo>
                <a:cubicBezTo>
                  <a:pt x="1514" y="0"/>
                  <a:pt x="1527" y="13"/>
                  <a:pt x="1527" y="28"/>
                </a:cubicBezTo>
                <a:cubicBezTo>
                  <a:pt x="1527" y="44"/>
                  <a:pt x="1514" y="57"/>
                  <a:pt x="1499" y="57"/>
                </a:cubicBezTo>
                <a:cubicBezTo>
                  <a:pt x="1483" y="57"/>
                  <a:pt x="1471" y="44"/>
                  <a:pt x="1471" y="28"/>
                </a:cubicBezTo>
                <a:close/>
                <a:moveTo>
                  <a:pt x="1681" y="28"/>
                </a:moveTo>
                <a:cubicBezTo>
                  <a:pt x="1681" y="13"/>
                  <a:pt x="1693" y="0"/>
                  <a:pt x="1709" y="0"/>
                </a:cubicBezTo>
                <a:cubicBezTo>
                  <a:pt x="1724" y="0"/>
                  <a:pt x="1737" y="13"/>
                  <a:pt x="1737" y="28"/>
                </a:cubicBezTo>
                <a:cubicBezTo>
                  <a:pt x="1737" y="44"/>
                  <a:pt x="1724" y="57"/>
                  <a:pt x="1709" y="57"/>
                </a:cubicBezTo>
                <a:cubicBezTo>
                  <a:pt x="1693" y="57"/>
                  <a:pt x="1681" y="44"/>
                  <a:pt x="1681" y="28"/>
                </a:cubicBezTo>
                <a:close/>
                <a:moveTo>
                  <a:pt x="1891" y="28"/>
                </a:moveTo>
                <a:cubicBezTo>
                  <a:pt x="1891" y="13"/>
                  <a:pt x="1903" y="0"/>
                  <a:pt x="1919" y="0"/>
                </a:cubicBezTo>
                <a:cubicBezTo>
                  <a:pt x="1934" y="0"/>
                  <a:pt x="1947" y="13"/>
                  <a:pt x="1947" y="28"/>
                </a:cubicBezTo>
                <a:cubicBezTo>
                  <a:pt x="1947" y="44"/>
                  <a:pt x="1934" y="57"/>
                  <a:pt x="1919" y="57"/>
                </a:cubicBezTo>
                <a:cubicBezTo>
                  <a:pt x="1903" y="57"/>
                  <a:pt x="1891" y="44"/>
                  <a:pt x="1891" y="28"/>
                </a:cubicBezTo>
                <a:close/>
                <a:moveTo>
                  <a:pt x="2101" y="28"/>
                </a:moveTo>
                <a:cubicBezTo>
                  <a:pt x="2101" y="13"/>
                  <a:pt x="2113" y="0"/>
                  <a:pt x="2129" y="0"/>
                </a:cubicBezTo>
                <a:cubicBezTo>
                  <a:pt x="2144" y="0"/>
                  <a:pt x="2157" y="13"/>
                  <a:pt x="2157" y="28"/>
                </a:cubicBezTo>
                <a:cubicBezTo>
                  <a:pt x="2157" y="44"/>
                  <a:pt x="2144" y="57"/>
                  <a:pt x="2129" y="57"/>
                </a:cubicBezTo>
                <a:cubicBezTo>
                  <a:pt x="2113" y="57"/>
                  <a:pt x="2101" y="44"/>
                  <a:pt x="2101" y="28"/>
                </a:cubicBezTo>
                <a:close/>
                <a:moveTo>
                  <a:pt x="2311" y="28"/>
                </a:moveTo>
                <a:cubicBezTo>
                  <a:pt x="2311" y="13"/>
                  <a:pt x="2323" y="0"/>
                  <a:pt x="2339" y="0"/>
                </a:cubicBezTo>
                <a:cubicBezTo>
                  <a:pt x="2354" y="0"/>
                  <a:pt x="2367" y="13"/>
                  <a:pt x="2367" y="28"/>
                </a:cubicBezTo>
                <a:cubicBezTo>
                  <a:pt x="2367" y="44"/>
                  <a:pt x="2354" y="57"/>
                  <a:pt x="2339" y="57"/>
                </a:cubicBezTo>
                <a:cubicBezTo>
                  <a:pt x="2323" y="57"/>
                  <a:pt x="2311" y="44"/>
                  <a:pt x="2311" y="28"/>
                </a:cubicBezTo>
                <a:close/>
                <a:moveTo>
                  <a:pt x="0" y="233"/>
                </a:moveTo>
                <a:cubicBezTo>
                  <a:pt x="0" y="218"/>
                  <a:pt x="13" y="206"/>
                  <a:pt x="28" y="206"/>
                </a:cubicBezTo>
                <a:cubicBezTo>
                  <a:pt x="44" y="206"/>
                  <a:pt x="57" y="218"/>
                  <a:pt x="57" y="233"/>
                </a:cubicBezTo>
                <a:cubicBezTo>
                  <a:pt x="57" y="249"/>
                  <a:pt x="44" y="262"/>
                  <a:pt x="28" y="262"/>
                </a:cubicBezTo>
                <a:cubicBezTo>
                  <a:pt x="13" y="262"/>
                  <a:pt x="0" y="249"/>
                  <a:pt x="0" y="233"/>
                </a:cubicBezTo>
                <a:close/>
                <a:moveTo>
                  <a:pt x="211" y="233"/>
                </a:moveTo>
                <a:cubicBezTo>
                  <a:pt x="211" y="218"/>
                  <a:pt x="223" y="206"/>
                  <a:pt x="239" y="206"/>
                </a:cubicBezTo>
                <a:cubicBezTo>
                  <a:pt x="254" y="206"/>
                  <a:pt x="267" y="218"/>
                  <a:pt x="267" y="233"/>
                </a:cubicBezTo>
                <a:cubicBezTo>
                  <a:pt x="267" y="249"/>
                  <a:pt x="254" y="262"/>
                  <a:pt x="239" y="262"/>
                </a:cubicBezTo>
                <a:cubicBezTo>
                  <a:pt x="223" y="262"/>
                  <a:pt x="211" y="249"/>
                  <a:pt x="211" y="233"/>
                </a:cubicBezTo>
                <a:close/>
                <a:moveTo>
                  <a:pt x="421" y="233"/>
                </a:moveTo>
                <a:cubicBezTo>
                  <a:pt x="421" y="218"/>
                  <a:pt x="433" y="206"/>
                  <a:pt x="449" y="206"/>
                </a:cubicBezTo>
                <a:cubicBezTo>
                  <a:pt x="464" y="206"/>
                  <a:pt x="477" y="218"/>
                  <a:pt x="477" y="233"/>
                </a:cubicBezTo>
                <a:cubicBezTo>
                  <a:pt x="477" y="249"/>
                  <a:pt x="464" y="262"/>
                  <a:pt x="449" y="262"/>
                </a:cubicBezTo>
                <a:cubicBezTo>
                  <a:pt x="433" y="262"/>
                  <a:pt x="421" y="249"/>
                  <a:pt x="421" y="233"/>
                </a:cubicBezTo>
                <a:close/>
                <a:moveTo>
                  <a:pt x="631" y="233"/>
                </a:moveTo>
                <a:cubicBezTo>
                  <a:pt x="631" y="218"/>
                  <a:pt x="643" y="206"/>
                  <a:pt x="659" y="206"/>
                </a:cubicBezTo>
                <a:cubicBezTo>
                  <a:pt x="674" y="206"/>
                  <a:pt x="687" y="218"/>
                  <a:pt x="687" y="233"/>
                </a:cubicBezTo>
                <a:cubicBezTo>
                  <a:pt x="687" y="249"/>
                  <a:pt x="674" y="262"/>
                  <a:pt x="659" y="262"/>
                </a:cubicBezTo>
                <a:cubicBezTo>
                  <a:pt x="643" y="262"/>
                  <a:pt x="631" y="249"/>
                  <a:pt x="631" y="233"/>
                </a:cubicBezTo>
                <a:close/>
                <a:moveTo>
                  <a:pt x="841" y="233"/>
                </a:moveTo>
                <a:cubicBezTo>
                  <a:pt x="841" y="218"/>
                  <a:pt x="853" y="206"/>
                  <a:pt x="869" y="206"/>
                </a:cubicBezTo>
                <a:cubicBezTo>
                  <a:pt x="884" y="206"/>
                  <a:pt x="897" y="218"/>
                  <a:pt x="897" y="233"/>
                </a:cubicBezTo>
                <a:cubicBezTo>
                  <a:pt x="897" y="249"/>
                  <a:pt x="884" y="262"/>
                  <a:pt x="869" y="262"/>
                </a:cubicBezTo>
                <a:cubicBezTo>
                  <a:pt x="853" y="262"/>
                  <a:pt x="841" y="249"/>
                  <a:pt x="841" y="233"/>
                </a:cubicBezTo>
                <a:close/>
                <a:moveTo>
                  <a:pt x="1051" y="233"/>
                </a:moveTo>
                <a:cubicBezTo>
                  <a:pt x="1051" y="218"/>
                  <a:pt x="1063" y="206"/>
                  <a:pt x="1079" y="206"/>
                </a:cubicBezTo>
                <a:cubicBezTo>
                  <a:pt x="1094" y="206"/>
                  <a:pt x="1107" y="218"/>
                  <a:pt x="1107" y="233"/>
                </a:cubicBezTo>
                <a:cubicBezTo>
                  <a:pt x="1107" y="249"/>
                  <a:pt x="1094" y="262"/>
                  <a:pt x="1079" y="262"/>
                </a:cubicBezTo>
                <a:cubicBezTo>
                  <a:pt x="1063" y="262"/>
                  <a:pt x="1051" y="249"/>
                  <a:pt x="1051" y="233"/>
                </a:cubicBezTo>
                <a:close/>
                <a:moveTo>
                  <a:pt x="1261" y="233"/>
                </a:moveTo>
                <a:cubicBezTo>
                  <a:pt x="1261" y="218"/>
                  <a:pt x="1273" y="206"/>
                  <a:pt x="1289" y="206"/>
                </a:cubicBezTo>
                <a:cubicBezTo>
                  <a:pt x="1304" y="206"/>
                  <a:pt x="1317" y="218"/>
                  <a:pt x="1317" y="233"/>
                </a:cubicBezTo>
                <a:cubicBezTo>
                  <a:pt x="1317" y="249"/>
                  <a:pt x="1304" y="262"/>
                  <a:pt x="1289" y="262"/>
                </a:cubicBezTo>
                <a:cubicBezTo>
                  <a:pt x="1273" y="262"/>
                  <a:pt x="1261" y="249"/>
                  <a:pt x="1261" y="233"/>
                </a:cubicBezTo>
                <a:close/>
                <a:moveTo>
                  <a:pt x="1471" y="233"/>
                </a:moveTo>
                <a:cubicBezTo>
                  <a:pt x="1471" y="218"/>
                  <a:pt x="1483" y="206"/>
                  <a:pt x="1499" y="206"/>
                </a:cubicBezTo>
                <a:cubicBezTo>
                  <a:pt x="1514" y="206"/>
                  <a:pt x="1527" y="218"/>
                  <a:pt x="1527" y="233"/>
                </a:cubicBezTo>
                <a:cubicBezTo>
                  <a:pt x="1527" y="249"/>
                  <a:pt x="1514" y="262"/>
                  <a:pt x="1499" y="262"/>
                </a:cubicBezTo>
                <a:cubicBezTo>
                  <a:pt x="1483" y="262"/>
                  <a:pt x="1471" y="249"/>
                  <a:pt x="1471" y="233"/>
                </a:cubicBezTo>
                <a:close/>
                <a:moveTo>
                  <a:pt x="1681" y="233"/>
                </a:moveTo>
                <a:cubicBezTo>
                  <a:pt x="1681" y="218"/>
                  <a:pt x="1693" y="206"/>
                  <a:pt x="1709" y="206"/>
                </a:cubicBezTo>
                <a:cubicBezTo>
                  <a:pt x="1724" y="206"/>
                  <a:pt x="1737" y="218"/>
                  <a:pt x="1737" y="233"/>
                </a:cubicBezTo>
                <a:cubicBezTo>
                  <a:pt x="1737" y="249"/>
                  <a:pt x="1724" y="262"/>
                  <a:pt x="1709" y="262"/>
                </a:cubicBezTo>
                <a:cubicBezTo>
                  <a:pt x="1693" y="262"/>
                  <a:pt x="1681" y="249"/>
                  <a:pt x="1681" y="233"/>
                </a:cubicBezTo>
                <a:close/>
                <a:moveTo>
                  <a:pt x="1891" y="233"/>
                </a:moveTo>
                <a:cubicBezTo>
                  <a:pt x="1891" y="218"/>
                  <a:pt x="1903" y="206"/>
                  <a:pt x="1919" y="206"/>
                </a:cubicBezTo>
                <a:cubicBezTo>
                  <a:pt x="1934" y="206"/>
                  <a:pt x="1947" y="218"/>
                  <a:pt x="1947" y="233"/>
                </a:cubicBezTo>
                <a:cubicBezTo>
                  <a:pt x="1947" y="249"/>
                  <a:pt x="1934" y="262"/>
                  <a:pt x="1919" y="262"/>
                </a:cubicBezTo>
                <a:cubicBezTo>
                  <a:pt x="1903" y="262"/>
                  <a:pt x="1891" y="249"/>
                  <a:pt x="1891" y="233"/>
                </a:cubicBezTo>
                <a:close/>
                <a:moveTo>
                  <a:pt x="2101" y="233"/>
                </a:moveTo>
                <a:cubicBezTo>
                  <a:pt x="2101" y="218"/>
                  <a:pt x="2113" y="206"/>
                  <a:pt x="2129" y="206"/>
                </a:cubicBezTo>
                <a:cubicBezTo>
                  <a:pt x="2144" y="206"/>
                  <a:pt x="2157" y="218"/>
                  <a:pt x="2157" y="233"/>
                </a:cubicBezTo>
                <a:cubicBezTo>
                  <a:pt x="2157" y="249"/>
                  <a:pt x="2144" y="262"/>
                  <a:pt x="2129" y="262"/>
                </a:cubicBezTo>
                <a:cubicBezTo>
                  <a:pt x="2113" y="262"/>
                  <a:pt x="2101" y="249"/>
                  <a:pt x="2101" y="233"/>
                </a:cubicBezTo>
                <a:close/>
                <a:moveTo>
                  <a:pt x="2311" y="233"/>
                </a:moveTo>
                <a:cubicBezTo>
                  <a:pt x="2311" y="218"/>
                  <a:pt x="2323" y="206"/>
                  <a:pt x="2339" y="206"/>
                </a:cubicBezTo>
                <a:cubicBezTo>
                  <a:pt x="2354" y="206"/>
                  <a:pt x="2367" y="218"/>
                  <a:pt x="2367" y="233"/>
                </a:cubicBezTo>
                <a:cubicBezTo>
                  <a:pt x="2367" y="249"/>
                  <a:pt x="2354" y="262"/>
                  <a:pt x="2339" y="262"/>
                </a:cubicBezTo>
                <a:cubicBezTo>
                  <a:pt x="2323" y="262"/>
                  <a:pt x="2311" y="249"/>
                  <a:pt x="2311" y="233"/>
                </a:cubicBezTo>
                <a:close/>
                <a:moveTo>
                  <a:pt x="0" y="438"/>
                </a:moveTo>
                <a:cubicBezTo>
                  <a:pt x="0" y="423"/>
                  <a:pt x="13" y="411"/>
                  <a:pt x="28" y="411"/>
                </a:cubicBezTo>
                <a:cubicBezTo>
                  <a:pt x="44" y="411"/>
                  <a:pt x="57" y="423"/>
                  <a:pt x="57" y="438"/>
                </a:cubicBezTo>
                <a:cubicBezTo>
                  <a:pt x="57" y="454"/>
                  <a:pt x="44" y="467"/>
                  <a:pt x="28" y="467"/>
                </a:cubicBezTo>
                <a:cubicBezTo>
                  <a:pt x="13" y="467"/>
                  <a:pt x="0" y="454"/>
                  <a:pt x="0" y="438"/>
                </a:cubicBezTo>
                <a:close/>
                <a:moveTo>
                  <a:pt x="211" y="438"/>
                </a:moveTo>
                <a:cubicBezTo>
                  <a:pt x="211" y="423"/>
                  <a:pt x="223" y="411"/>
                  <a:pt x="239" y="411"/>
                </a:cubicBezTo>
                <a:cubicBezTo>
                  <a:pt x="254" y="411"/>
                  <a:pt x="267" y="423"/>
                  <a:pt x="267" y="438"/>
                </a:cubicBezTo>
                <a:cubicBezTo>
                  <a:pt x="267" y="454"/>
                  <a:pt x="254" y="467"/>
                  <a:pt x="239" y="467"/>
                </a:cubicBezTo>
                <a:cubicBezTo>
                  <a:pt x="223" y="467"/>
                  <a:pt x="211" y="454"/>
                  <a:pt x="211" y="438"/>
                </a:cubicBezTo>
                <a:close/>
                <a:moveTo>
                  <a:pt x="421" y="438"/>
                </a:moveTo>
                <a:cubicBezTo>
                  <a:pt x="421" y="423"/>
                  <a:pt x="433" y="411"/>
                  <a:pt x="449" y="411"/>
                </a:cubicBezTo>
                <a:cubicBezTo>
                  <a:pt x="464" y="411"/>
                  <a:pt x="477" y="423"/>
                  <a:pt x="477" y="438"/>
                </a:cubicBezTo>
                <a:cubicBezTo>
                  <a:pt x="477" y="454"/>
                  <a:pt x="464" y="467"/>
                  <a:pt x="449" y="467"/>
                </a:cubicBezTo>
                <a:cubicBezTo>
                  <a:pt x="433" y="467"/>
                  <a:pt x="421" y="454"/>
                  <a:pt x="421" y="438"/>
                </a:cubicBezTo>
                <a:close/>
                <a:moveTo>
                  <a:pt x="631" y="438"/>
                </a:moveTo>
                <a:cubicBezTo>
                  <a:pt x="631" y="423"/>
                  <a:pt x="643" y="411"/>
                  <a:pt x="659" y="411"/>
                </a:cubicBezTo>
                <a:cubicBezTo>
                  <a:pt x="674" y="411"/>
                  <a:pt x="687" y="423"/>
                  <a:pt x="687" y="438"/>
                </a:cubicBezTo>
                <a:cubicBezTo>
                  <a:pt x="687" y="454"/>
                  <a:pt x="674" y="467"/>
                  <a:pt x="659" y="467"/>
                </a:cubicBezTo>
                <a:cubicBezTo>
                  <a:pt x="643" y="467"/>
                  <a:pt x="631" y="454"/>
                  <a:pt x="631" y="438"/>
                </a:cubicBezTo>
                <a:close/>
                <a:moveTo>
                  <a:pt x="841" y="438"/>
                </a:moveTo>
                <a:cubicBezTo>
                  <a:pt x="841" y="423"/>
                  <a:pt x="853" y="411"/>
                  <a:pt x="869" y="411"/>
                </a:cubicBezTo>
                <a:cubicBezTo>
                  <a:pt x="884" y="411"/>
                  <a:pt x="897" y="423"/>
                  <a:pt x="897" y="438"/>
                </a:cubicBezTo>
                <a:cubicBezTo>
                  <a:pt x="897" y="454"/>
                  <a:pt x="884" y="467"/>
                  <a:pt x="869" y="467"/>
                </a:cubicBezTo>
                <a:cubicBezTo>
                  <a:pt x="853" y="467"/>
                  <a:pt x="841" y="454"/>
                  <a:pt x="841" y="438"/>
                </a:cubicBezTo>
                <a:close/>
                <a:moveTo>
                  <a:pt x="1051" y="438"/>
                </a:moveTo>
                <a:cubicBezTo>
                  <a:pt x="1051" y="423"/>
                  <a:pt x="1063" y="411"/>
                  <a:pt x="1079" y="411"/>
                </a:cubicBezTo>
                <a:cubicBezTo>
                  <a:pt x="1094" y="411"/>
                  <a:pt x="1107" y="423"/>
                  <a:pt x="1107" y="438"/>
                </a:cubicBezTo>
                <a:cubicBezTo>
                  <a:pt x="1107" y="454"/>
                  <a:pt x="1094" y="467"/>
                  <a:pt x="1079" y="467"/>
                </a:cubicBezTo>
                <a:cubicBezTo>
                  <a:pt x="1063" y="467"/>
                  <a:pt x="1051" y="454"/>
                  <a:pt x="1051" y="438"/>
                </a:cubicBezTo>
                <a:close/>
                <a:moveTo>
                  <a:pt x="1261" y="438"/>
                </a:moveTo>
                <a:cubicBezTo>
                  <a:pt x="1261" y="423"/>
                  <a:pt x="1273" y="411"/>
                  <a:pt x="1289" y="411"/>
                </a:cubicBezTo>
                <a:cubicBezTo>
                  <a:pt x="1304" y="411"/>
                  <a:pt x="1317" y="423"/>
                  <a:pt x="1317" y="438"/>
                </a:cubicBezTo>
                <a:cubicBezTo>
                  <a:pt x="1317" y="454"/>
                  <a:pt x="1304" y="467"/>
                  <a:pt x="1289" y="467"/>
                </a:cubicBezTo>
                <a:cubicBezTo>
                  <a:pt x="1273" y="467"/>
                  <a:pt x="1261" y="454"/>
                  <a:pt x="1261" y="438"/>
                </a:cubicBezTo>
                <a:close/>
                <a:moveTo>
                  <a:pt x="1471" y="438"/>
                </a:moveTo>
                <a:cubicBezTo>
                  <a:pt x="1471" y="423"/>
                  <a:pt x="1483" y="411"/>
                  <a:pt x="1499" y="411"/>
                </a:cubicBezTo>
                <a:cubicBezTo>
                  <a:pt x="1514" y="411"/>
                  <a:pt x="1527" y="423"/>
                  <a:pt x="1527" y="438"/>
                </a:cubicBezTo>
                <a:cubicBezTo>
                  <a:pt x="1527" y="454"/>
                  <a:pt x="1514" y="467"/>
                  <a:pt x="1499" y="467"/>
                </a:cubicBezTo>
                <a:cubicBezTo>
                  <a:pt x="1483" y="467"/>
                  <a:pt x="1471" y="454"/>
                  <a:pt x="1471" y="438"/>
                </a:cubicBezTo>
                <a:close/>
                <a:moveTo>
                  <a:pt x="1681" y="438"/>
                </a:moveTo>
                <a:cubicBezTo>
                  <a:pt x="1681" y="423"/>
                  <a:pt x="1693" y="411"/>
                  <a:pt x="1709" y="411"/>
                </a:cubicBezTo>
                <a:cubicBezTo>
                  <a:pt x="1724" y="411"/>
                  <a:pt x="1737" y="423"/>
                  <a:pt x="1737" y="438"/>
                </a:cubicBezTo>
                <a:cubicBezTo>
                  <a:pt x="1737" y="454"/>
                  <a:pt x="1724" y="467"/>
                  <a:pt x="1709" y="467"/>
                </a:cubicBezTo>
                <a:cubicBezTo>
                  <a:pt x="1693" y="467"/>
                  <a:pt x="1681" y="454"/>
                  <a:pt x="1681" y="438"/>
                </a:cubicBezTo>
                <a:close/>
                <a:moveTo>
                  <a:pt x="1891" y="438"/>
                </a:moveTo>
                <a:cubicBezTo>
                  <a:pt x="1891" y="423"/>
                  <a:pt x="1903" y="411"/>
                  <a:pt x="1919" y="411"/>
                </a:cubicBezTo>
                <a:cubicBezTo>
                  <a:pt x="1934" y="411"/>
                  <a:pt x="1947" y="423"/>
                  <a:pt x="1947" y="438"/>
                </a:cubicBezTo>
                <a:cubicBezTo>
                  <a:pt x="1947" y="454"/>
                  <a:pt x="1934" y="467"/>
                  <a:pt x="1919" y="467"/>
                </a:cubicBezTo>
                <a:cubicBezTo>
                  <a:pt x="1903" y="467"/>
                  <a:pt x="1891" y="454"/>
                  <a:pt x="1891" y="438"/>
                </a:cubicBezTo>
                <a:close/>
                <a:moveTo>
                  <a:pt x="2101" y="438"/>
                </a:moveTo>
                <a:cubicBezTo>
                  <a:pt x="2101" y="423"/>
                  <a:pt x="2113" y="411"/>
                  <a:pt x="2129" y="411"/>
                </a:cubicBezTo>
                <a:cubicBezTo>
                  <a:pt x="2144" y="411"/>
                  <a:pt x="2157" y="423"/>
                  <a:pt x="2157" y="438"/>
                </a:cubicBezTo>
                <a:cubicBezTo>
                  <a:pt x="2157" y="454"/>
                  <a:pt x="2144" y="467"/>
                  <a:pt x="2129" y="467"/>
                </a:cubicBezTo>
                <a:cubicBezTo>
                  <a:pt x="2113" y="467"/>
                  <a:pt x="2101" y="454"/>
                  <a:pt x="2101" y="438"/>
                </a:cubicBezTo>
                <a:close/>
                <a:moveTo>
                  <a:pt x="2311" y="438"/>
                </a:moveTo>
                <a:cubicBezTo>
                  <a:pt x="2311" y="423"/>
                  <a:pt x="2323" y="411"/>
                  <a:pt x="2339" y="411"/>
                </a:cubicBezTo>
                <a:cubicBezTo>
                  <a:pt x="2354" y="411"/>
                  <a:pt x="2367" y="423"/>
                  <a:pt x="2367" y="438"/>
                </a:cubicBezTo>
                <a:cubicBezTo>
                  <a:pt x="2367" y="454"/>
                  <a:pt x="2354" y="467"/>
                  <a:pt x="2339" y="467"/>
                </a:cubicBezTo>
                <a:cubicBezTo>
                  <a:pt x="2323" y="467"/>
                  <a:pt x="2311" y="454"/>
                  <a:pt x="2311" y="438"/>
                </a:cubicBezTo>
                <a:close/>
                <a:moveTo>
                  <a:pt x="0" y="643"/>
                </a:moveTo>
                <a:cubicBezTo>
                  <a:pt x="0" y="628"/>
                  <a:pt x="13" y="616"/>
                  <a:pt x="28" y="616"/>
                </a:cubicBezTo>
                <a:cubicBezTo>
                  <a:pt x="44" y="616"/>
                  <a:pt x="57" y="628"/>
                  <a:pt x="57" y="643"/>
                </a:cubicBezTo>
                <a:cubicBezTo>
                  <a:pt x="57" y="659"/>
                  <a:pt x="44" y="672"/>
                  <a:pt x="28" y="672"/>
                </a:cubicBezTo>
                <a:cubicBezTo>
                  <a:pt x="13" y="672"/>
                  <a:pt x="0" y="659"/>
                  <a:pt x="0" y="643"/>
                </a:cubicBezTo>
                <a:close/>
                <a:moveTo>
                  <a:pt x="211" y="643"/>
                </a:moveTo>
                <a:cubicBezTo>
                  <a:pt x="211" y="628"/>
                  <a:pt x="223" y="616"/>
                  <a:pt x="239" y="616"/>
                </a:cubicBezTo>
                <a:cubicBezTo>
                  <a:pt x="254" y="616"/>
                  <a:pt x="267" y="628"/>
                  <a:pt x="267" y="643"/>
                </a:cubicBezTo>
                <a:cubicBezTo>
                  <a:pt x="267" y="659"/>
                  <a:pt x="254" y="672"/>
                  <a:pt x="239" y="672"/>
                </a:cubicBezTo>
                <a:cubicBezTo>
                  <a:pt x="223" y="672"/>
                  <a:pt x="211" y="659"/>
                  <a:pt x="211" y="643"/>
                </a:cubicBezTo>
                <a:close/>
                <a:moveTo>
                  <a:pt x="421" y="643"/>
                </a:moveTo>
                <a:cubicBezTo>
                  <a:pt x="421" y="628"/>
                  <a:pt x="433" y="616"/>
                  <a:pt x="449" y="616"/>
                </a:cubicBezTo>
                <a:cubicBezTo>
                  <a:pt x="464" y="616"/>
                  <a:pt x="477" y="628"/>
                  <a:pt x="477" y="643"/>
                </a:cubicBezTo>
                <a:cubicBezTo>
                  <a:pt x="477" y="659"/>
                  <a:pt x="464" y="672"/>
                  <a:pt x="449" y="672"/>
                </a:cubicBezTo>
                <a:cubicBezTo>
                  <a:pt x="433" y="672"/>
                  <a:pt x="421" y="659"/>
                  <a:pt x="421" y="643"/>
                </a:cubicBezTo>
                <a:close/>
                <a:moveTo>
                  <a:pt x="631" y="643"/>
                </a:moveTo>
                <a:cubicBezTo>
                  <a:pt x="631" y="628"/>
                  <a:pt x="643" y="616"/>
                  <a:pt x="659" y="616"/>
                </a:cubicBezTo>
                <a:cubicBezTo>
                  <a:pt x="674" y="616"/>
                  <a:pt x="687" y="628"/>
                  <a:pt x="687" y="643"/>
                </a:cubicBezTo>
                <a:cubicBezTo>
                  <a:pt x="687" y="659"/>
                  <a:pt x="674" y="672"/>
                  <a:pt x="659" y="672"/>
                </a:cubicBezTo>
                <a:cubicBezTo>
                  <a:pt x="643" y="672"/>
                  <a:pt x="631" y="659"/>
                  <a:pt x="631" y="643"/>
                </a:cubicBezTo>
                <a:close/>
                <a:moveTo>
                  <a:pt x="841" y="643"/>
                </a:moveTo>
                <a:cubicBezTo>
                  <a:pt x="841" y="628"/>
                  <a:pt x="853" y="616"/>
                  <a:pt x="869" y="616"/>
                </a:cubicBezTo>
                <a:cubicBezTo>
                  <a:pt x="884" y="616"/>
                  <a:pt x="897" y="628"/>
                  <a:pt x="897" y="643"/>
                </a:cubicBezTo>
                <a:cubicBezTo>
                  <a:pt x="897" y="659"/>
                  <a:pt x="884" y="672"/>
                  <a:pt x="869" y="672"/>
                </a:cubicBezTo>
                <a:cubicBezTo>
                  <a:pt x="853" y="672"/>
                  <a:pt x="841" y="659"/>
                  <a:pt x="841" y="643"/>
                </a:cubicBezTo>
                <a:close/>
                <a:moveTo>
                  <a:pt x="1051" y="643"/>
                </a:moveTo>
                <a:cubicBezTo>
                  <a:pt x="1051" y="628"/>
                  <a:pt x="1063" y="616"/>
                  <a:pt x="1079" y="616"/>
                </a:cubicBezTo>
                <a:cubicBezTo>
                  <a:pt x="1094" y="616"/>
                  <a:pt x="1107" y="628"/>
                  <a:pt x="1107" y="643"/>
                </a:cubicBezTo>
                <a:cubicBezTo>
                  <a:pt x="1107" y="659"/>
                  <a:pt x="1094" y="672"/>
                  <a:pt x="1079" y="672"/>
                </a:cubicBezTo>
                <a:cubicBezTo>
                  <a:pt x="1063" y="672"/>
                  <a:pt x="1051" y="659"/>
                  <a:pt x="1051" y="643"/>
                </a:cubicBezTo>
                <a:close/>
                <a:moveTo>
                  <a:pt x="1261" y="643"/>
                </a:moveTo>
                <a:cubicBezTo>
                  <a:pt x="1261" y="628"/>
                  <a:pt x="1273" y="616"/>
                  <a:pt x="1289" y="616"/>
                </a:cubicBezTo>
                <a:cubicBezTo>
                  <a:pt x="1304" y="616"/>
                  <a:pt x="1317" y="628"/>
                  <a:pt x="1317" y="643"/>
                </a:cubicBezTo>
                <a:cubicBezTo>
                  <a:pt x="1317" y="659"/>
                  <a:pt x="1304" y="672"/>
                  <a:pt x="1289" y="672"/>
                </a:cubicBezTo>
                <a:cubicBezTo>
                  <a:pt x="1273" y="672"/>
                  <a:pt x="1261" y="659"/>
                  <a:pt x="1261" y="643"/>
                </a:cubicBezTo>
                <a:close/>
                <a:moveTo>
                  <a:pt x="1471" y="643"/>
                </a:moveTo>
                <a:cubicBezTo>
                  <a:pt x="1471" y="628"/>
                  <a:pt x="1483" y="616"/>
                  <a:pt x="1499" y="616"/>
                </a:cubicBezTo>
                <a:cubicBezTo>
                  <a:pt x="1514" y="616"/>
                  <a:pt x="1527" y="628"/>
                  <a:pt x="1527" y="643"/>
                </a:cubicBezTo>
                <a:cubicBezTo>
                  <a:pt x="1527" y="659"/>
                  <a:pt x="1514" y="672"/>
                  <a:pt x="1499" y="672"/>
                </a:cubicBezTo>
                <a:cubicBezTo>
                  <a:pt x="1483" y="672"/>
                  <a:pt x="1471" y="659"/>
                  <a:pt x="1471" y="643"/>
                </a:cubicBezTo>
                <a:close/>
                <a:moveTo>
                  <a:pt x="1681" y="643"/>
                </a:moveTo>
                <a:cubicBezTo>
                  <a:pt x="1681" y="628"/>
                  <a:pt x="1693" y="616"/>
                  <a:pt x="1709" y="616"/>
                </a:cubicBezTo>
                <a:cubicBezTo>
                  <a:pt x="1724" y="616"/>
                  <a:pt x="1737" y="628"/>
                  <a:pt x="1737" y="643"/>
                </a:cubicBezTo>
                <a:cubicBezTo>
                  <a:pt x="1737" y="659"/>
                  <a:pt x="1724" y="672"/>
                  <a:pt x="1709" y="672"/>
                </a:cubicBezTo>
                <a:cubicBezTo>
                  <a:pt x="1693" y="672"/>
                  <a:pt x="1681" y="659"/>
                  <a:pt x="1681" y="643"/>
                </a:cubicBezTo>
                <a:close/>
                <a:moveTo>
                  <a:pt x="1891" y="643"/>
                </a:moveTo>
                <a:cubicBezTo>
                  <a:pt x="1891" y="628"/>
                  <a:pt x="1903" y="616"/>
                  <a:pt x="1919" y="616"/>
                </a:cubicBezTo>
                <a:cubicBezTo>
                  <a:pt x="1934" y="616"/>
                  <a:pt x="1947" y="628"/>
                  <a:pt x="1947" y="643"/>
                </a:cubicBezTo>
                <a:cubicBezTo>
                  <a:pt x="1947" y="659"/>
                  <a:pt x="1934" y="672"/>
                  <a:pt x="1919" y="672"/>
                </a:cubicBezTo>
                <a:cubicBezTo>
                  <a:pt x="1903" y="672"/>
                  <a:pt x="1891" y="659"/>
                  <a:pt x="1891" y="643"/>
                </a:cubicBezTo>
                <a:close/>
                <a:moveTo>
                  <a:pt x="2101" y="643"/>
                </a:moveTo>
                <a:cubicBezTo>
                  <a:pt x="2101" y="628"/>
                  <a:pt x="2113" y="616"/>
                  <a:pt x="2129" y="616"/>
                </a:cubicBezTo>
                <a:cubicBezTo>
                  <a:pt x="2144" y="616"/>
                  <a:pt x="2157" y="628"/>
                  <a:pt x="2157" y="643"/>
                </a:cubicBezTo>
                <a:cubicBezTo>
                  <a:pt x="2157" y="659"/>
                  <a:pt x="2144" y="672"/>
                  <a:pt x="2129" y="672"/>
                </a:cubicBezTo>
                <a:cubicBezTo>
                  <a:pt x="2113" y="672"/>
                  <a:pt x="2101" y="659"/>
                  <a:pt x="2101" y="643"/>
                </a:cubicBezTo>
                <a:close/>
                <a:moveTo>
                  <a:pt x="2311" y="643"/>
                </a:moveTo>
                <a:cubicBezTo>
                  <a:pt x="2311" y="628"/>
                  <a:pt x="2323" y="616"/>
                  <a:pt x="2339" y="616"/>
                </a:cubicBezTo>
                <a:cubicBezTo>
                  <a:pt x="2354" y="616"/>
                  <a:pt x="2367" y="628"/>
                  <a:pt x="2367" y="643"/>
                </a:cubicBezTo>
                <a:cubicBezTo>
                  <a:pt x="2367" y="659"/>
                  <a:pt x="2354" y="672"/>
                  <a:pt x="2339" y="672"/>
                </a:cubicBezTo>
                <a:cubicBezTo>
                  <a:pt x="2323" y="672"/>
                  <a:pt x="2311" y="659"/>
                  <a:pt x="2311" y="643"/>
                </a:cubicBezTo>
                <a:close/>
                <a:moveTo>
                  <a:pt x="0" y="848"/>
                </a:moveTo>
                <a:cubicBezTo>
                  <a:pt x="0" y="833"/>
                  <a:pt x="13" y="821"/>
                  <a:pt x="28" y="821"/>
                </a:cubicBezTo>
                <a:cubicBezTo>
                  <a:pt x="44" y="821"/>
                  <a:pt x="57" y="833"/>
                  <a:pt x="57" y="848"/>
                </a:cubicBezTo>
                <a:cubicBezTo>
                  <a:pt x="57" y="864"/>
                  <a:pt x="44" y="877"/>
                  <a:pt x="28" y="877"/>
                </a:cubicBezTo>
                <a:cubicBezTo>
                  <a:pt x="13" y="877"/>
                  <a:pt x="0" y="864"/>
                  <a:pt x="0" y="848"/>
                </a:cubicBezTo>
                <a:close/>
                <a:moveTo>
                  <a:pt x="211" y="848"/>
                </a:moveTo>
                <a:cubicBezTo>
                  <a:pt x="211" y="833"/>
                  <a:pt x="223" y="821"/>
                  <a:pt x="239" y="821"/>
                </a:cubicBezTo>
                <a:cubicBezTo>
                  <a:pt x="254" y="821"/>
                  <a:pt x="267" y="833"/>
                  <a:pt x="267" y="848"/>
                </a:cubicBezTo>
                <a:cubicBezTo>
                  <a:pt x="267" y="864"/>
                  <a:pt x="254" y="877"/>
                  <a:pt x="239" y="877"/>
                </a:cubicBezTo>
                <a:cubicBezTo>
                  <a:pt x="223" y="877"/>
                  <a:pt x="211" y="864"/>
                  <a:pt x="211" y="848"/>
                </a:cubicBezTo>
                <a:close/>
                <a:moveTo>
                  <a:pt x="421" y="848"/>
                </a:moveTo>
                <a:cubicBezTo>
                  <a:pt x="421" y="833"/>
                  <a:pt x="433" y="821"/>
                  <a:pt x="449" y="821"/>
                </a:cubicBezTo>
                <a:cubicBezTo>
                  <a:pt x="464" y="821"/>
                  <a:pt x="477" y="833"/>
                  <a:pt x="477" y="848"/>
                </a:cubicBezTo>
                <a:cubicBezTo>
                  <a:pt x="477" y="864"/>
                  <a:pt x="464" y="877"/>
                  <a:pt x="449" y="877"/>
                </a:cubicBezTo>
                <a:cubicBezTo>
                  <a:pt x="433" y="877"/>
                  <a:pt x="421" y="864"/>
                  <a:pt x="421" y="848"/>
                </a:cubicBezTo>
                <a:close/>
                <a:moveTo>
                  <a:pt x="631" y="848"/>
                </a:moveTo>
                <a:cubicBezTo>
                  <a:pt x="631" y="833"/>
                  <a:pt x="643" y="821"/>
                  <a:pt x="659" y="821"/>
                </a:cubicBezTo>
                <a:cubicBezTo>
                  <a:pt x="674" y="821"/>
                  <a:pt x="687" y="833"/>
                  <a:pt x="687" y="848"/>
                </a:cubicBezTo>
                <a:cubicBezTo>
                  <a:pt x="687" y="864"/>
                  <a:pt x="674" y="877"/>
                  <a:pt x="659" y="877"/>
                </a:cubicBezTo>
                <a:cubicBezTo>
                  <a:pt x="643" y="877"/>
                  <a:pt x="631" y="864"/>
                  <a:pt x="631" y="848"/>
                </a:cubicBezTo>
                <a:close/>
                <a:moveTo>
                  <a:pt x="841" y="848"/>
                </a:moveTo>
                <a:cubicBezTo>
                  <a:pt x="841" y="833"/>
                  <a:pt x="853" y="821"/>
                  <a:pt x="869" y="821"/>
                </a:cubicBezTo>
                <a:cubicBezTo>
                  <a:pt x="884" y="821"/>
                  <a:pt x="897" y="833"/>
                  <a:pt x="897" y="848"/>
                </a:cubicBezTo>
                <a:cubicBezTo>
                  <a:pt x="897" y="864"/>
                  <a:pt x="884" y="877"/>
                  <a:pt x="869" y="877"/>
                </a:cubicBezTo>
                <a:cubicBezTo>
                  <a:pt x="853" y="877"/>
                  <a:pt x="841" y="864"/>
                  <a:pt x="841" y="848"/>
                </a:cubicBezTo>
                <a:close/>
                <a:moveTo>
                  <a:pt x="1051" y="848"/>
                </a:moveTo>
                <a:cubicBezTo>
                  <a:pt x="1051" y="833"/>
                  <a:pt x="1063" y="821"/>
                  <a:pt x="1079" y="821"/>
                </a:cubicBezTo>
                <a:cubicBezTo>
                  <a:pt x="1094" y="821"/>
                  <a:pt x="1107" y="833"/>
                  <a:pt x="1107" y="848"/>
                </a:cubicBezTo>
                <a:cubicBezTo>
                  <a:pt x="1107" y="864"/>
                  <a:pt x="1094" y="877"/>
                  <a:pt x="1079" y="877"/>
                </a:cubicBezTo>
                <a:cubicBezTo>
                  <a:pt x="1063" y="877"/>
                  <a:pt x="1051" y="864"/>
                  <a:pt x="1051" y="848"/>
                </a:cubicBezTo>
                <a:close/>
                <a:moveTo>
                  <a:pt x="1261" y="848"/>
                </a:moveTo>
                <a:cubicBezTo>
                  <a:pt x="1261" y="833"/>
                  <a:pt x="1273" y="821"/>
                  <a:pt x="1289" y="821"/>
                </a:cubicBezTo>
                <a:cubicBezTo>
                  <a:pt x="1304" y="821"/>
                  <a:pt x="1317" y="833"/>
                  <a:pt x="1317" y="848"/>
                </a:cubicBezTo>
                <a:cubicBezTo>
                  <a:pt x="1317" y="864"/>
                  <a:pt x="1304" y="877"/>
                  <a:pt x="1289" y="877"/>
                </a:cubicBezTo>
                <a:cubicBezTo>
                  <a:pt x="1273" y="877"/>
                  <a:pt x="1261" y="864"/>
                  <a:pt x="1261" y="848"/>
                </a:cubicBezTo>
                <a:close/>
                <a:moveTo>
                  <a:pt x="1471" y="848"/>
                </a:moveTo>
                <a:cubicBezTo>
                  <a:pt x="1471" y="833"/>
                  <a:pt x="1483" y="821"/>
                  <a:pt x="1499" y="821"/>
                </a:cubicBezTo>
                <a:cubicBezTo>
                  <a:pt x="1514" y="821"/>
                  <a:pt x="1527" y="833"/>
                  <a:pt x="1527" y="848"/>
                </a:cubicBezTo>
                <a:cubicBezTo>
                  <a:pt x="1527" y="864"/>
                  <a:pt x="1514" y="877"/>
                  <a:pt x="1499" y="877"/>
                </a:cubicBezTo>
                <a:cubicBezTo>
                  <a:pt x="1483" y="877"/>
                  <a:pt x="1471" y="864"/>
                  <a:pt x="1471" y="848"/>
                </a:cubicBezTo>
                <a:close/>
                <a:moveTo>
                  <a:pt x="1681" y="848"/>
                </a:moveTo>
                <a:cubicBezTo>
                  <a:pt x="1681" y="833"/>
                  <a:pt x="1693" y="821"/>
                  <a:pt x="1709" y="821"/>
                </a:cubicBezTo>
                <a:cubicBezTo>
                  <a:pt x="1724" y="821"/>
                  <a:pt x="1737" y="833"/>
                  <a:pt x="1737" y="848"/>
                </a:cubicBezTo>
                <a:cubicBezTo>
                  <a:pt x="1737" y="864"/>
                  <a:pt x="1724" y="877"/>
                  <a:pt x="1709" y="877"/>
                </a:cubicBezTo>
                <a:cubicBezTo>
                  <a:pt x="1693" y="877"/>
                  <a:pt x="1681" y="864"/>
                  <a:pt x="1681" y="848"/>
                </a:cubicBezTo>
                <a:close/>
                <a:moveTo>
                  <a:pt x="1891" y="848"/>
                </a:moveTo>
                <a:cubicBezTo>
                  <a:pt x="1891" y="833"/>
                  <a:pt x="1903" y="821"/>
                  <a:pt x="1919" y="821"/>
                </a:cubicBezTo>
                <a:cubicBezTo>
                  <a:pt x="1934" y="821"/>
                  <a:pt x="1947" y="833"/>
                  <a:pt x="1947" y="848"/>
                </a:cubicBezTo>
                <a:cubicBezTo>
                  <a:pt x="1947" y="864"/>
                  <a:pt x="1934" y="877"/>
                  <a:pt x="1919" y="877"/>
                </a:cubicBezTo>
                <a:cubicBezTo>
                  <a:pt x="1903" y="877"/>
                  <a:pt x="1891" y="864"/>
                  <a:pt x="1891" y="848"/>
                </a:cubicBezTo>
                <a:close/>
                <a:moveTo>
                  <a:pt x="2101" y="848"/>
                </a:moveTo>
                <a:cubicBezTo>
                  <a:pt x="2101" y="833"/>
                  <a:pt x="2113" y="821"/>
                  <a:pt x="2129" y="821"/>
                </a:cubicBezTo>
                <a:cubicBezTo>
                  <a:pt x="2144" y="821"/>
                  <a:pt x="2157" y="833"/>
                  <a:pt x="2157" y="848"/>
                </a:cubicBezTo>
                <a:cubicBezTo>
                  <a:pt x="2157" y="864"/>
                  <a:pt x="2144" y="877"/>
                  <a:pt x="2129" y="877"/>
                </a:cubicBezTo>
                <a:cubicBezTo>
                  <a:pt x="2113" y="877"/>
                  <a:pt x="2101" y="864"/>
                  <a:pt x="2101" y="848"/>
                </a:cubicBezTo>
                <a:close/>
                <a:moveTo>
                  <a:pt x="2311" y="848"/>
                </a:moveTo>
                <a:cubicBezTo>
                  <a:pt x="2311" y="833"/>
                  <a:pt x="2323" y="821"/>
                  <a:pt x="2339" y="821"/>
                </a:cubicBezTo>
                <a:cubicBezTo>
                  <a:pt x="2354" y="821"/>
                  <a:pt x="2367" y="833"/>
                  <a:pt x="2367" y="848"/>
                </a:cubicBezTo>
                <a:cubicBezTo>
                  <a:pt x="2367" y="864"/>
                  <a:pt x="2354" y="877"/>
                  <a:pt x="2339" y="877"/>
                </a:cubicBezTo>
                <a:cubicBezTo>
                  <a:pt x="2323" y="877"/>
                  <a:pt x="2311" y="864"/>
                  <a:pt x="2311" y="848"/>
                </a:cubicBez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52"/>
          <p:cNvSpPr/>
          <p:nvPr userDrawn="1"/>
        </p:nvSpPr>
        <p:spPr>
          <a:xfrm rot="5400000">
            <a:off x="826770" y="83820"/>
            <a:ext cx="325120" cy="107823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66" h="1875">
                <a:moveTo>
                  <a:pt x="0" y="26"/>
                </a:moveTo>
                <a:lnTo>
                  <a:pt x="0" y="24"/>
                </a:lnTo>
                <a:lnTo>
                  <a:pt x="0" y="22"/>
                </a:lnTo>
                <a:cubicBezTo>
                  <a:pt x="0" y="8"/>
                  <a:pt x="19" y="-1"/>
                  <a:pt x="24" y="0"/>
                </a:cubicBezTo>
                <a:lnTo>
                  <a:pt x="25" y="0"/>
                </a:lnTo>
                <a:lnTo>
                  <a:pt x="29" y="0"/>
                </a:lnTo>
                <a:lnTo>
                  <a:pt x="30" y="0"/>
                </a:lnTo>
                <a:cubicBezTo>
                  <a:pt x="43" y="0"/>
                  <a:pt x="52" y="19"/>
                  <a:pt x="51" y="24"/>
                </a:cubicBezTo>
                <a:lnTo>
                  <a:pt x="51" y="25"/>
                </a:lnTo>
                <a:lnTo>
                  <a:pt x="51" y="29"/>
                </a:lnTo>
                <a:lnTo>
                  <a:pt x="51" y="30"/>
                </a:lnTo>
                <a:cubicBezTo>
                  <a:pt x="52" y="43"/>
                  <a:pt x="33" y="52"/>
                  <a:pt x="28" y="51"/>
                </a:cubicBezTo>
                <a:lnTo>
                  <a:pt x="27" y="51"/>
                </a:lnTo>
                <a:lnTo>
                  <a:pt x="24" y="51"/>
                </a:lnTo>
                <a:lnTo>
                  <a:pt x="22" y="51"/>
                </a:lnTo>
                <a:cubicBezTo>
                  <a:pt x="8" y="52"/>
                  <a:pt x="-1" y="33"/>
                  <a:pt x="0" y="28"/>
                </a:cubicBezTo>
                <a:lnTo>
                  <a:pt x="0" y="27"/>
                </a:lnTo>
                <a:lnTo>
                  <a:pt x="0" y="26"/>
                </a:lnTo>
                <a:close/>
                <a:moveTo>
                  <a:pt x="257" y="27"/>
                </a:moveTo>
                <a:lnTo>
                  <a:pt x="257" y="25"/>
                </a:lnTo>
                <a:cubicBezTo>
                  <a:pt x="257" y="10"/>
                  <a:pt x="276" y="0"/>
                  <a:pt x="281" y="1"/>
                </a:cubicBezTo>
                <a:lnTo>
                  <a:pt x="282" y="1"/>
                </a:lnTo>
                <a:lnTo>
                  <a:pt x="286" y="1"/>
                </a:lnTo>
                <a:lnTo>
                  <a:pt x="287" y="1"/>
                </a:lnTo>
                <a:cubicBezTo>
                  <a:pt x="300" y="1"/>
                  <a:pt x="310" y="20"/>
                  <a:pt x="309" y="25"/>
                </a:cubicBezTo>
                <a:lnTo>
                  <a:pt x="309" y="26"/>
                </a:lnTo>
                <a:lnTo>
                  <a:pt x="309" y="30"/>
                </a:lnTo>
                <a:lnTo>
                  <a:pt x="309" y="31"/>
                </a:lnTo>
                <a:cubicBezTo>
                  <a:pt x="309" y="44"/>
                  <a:pt x="290" y="53"/>
                  <a:pt x="286" y="53"/>
                </a:cubicBezTo>
                <a:lnTo>
                  <a:pt x="285" y="52"/>
                </a:lnTo>
                <a:lnTo>
                  <a:pt x="281" y="52"/>
                </a:lnTo>
                <a:lnTo>
                  <a:pt x="279" y="52"/>
                </a:lnTo>
                <a:cubicBezTo>
                  <a:pt x="266" y="53"/>
                  <a:pt x="256" y="34"/>
                  <a:pt x="257" y="29"/>
                </a:cubicBezTo>
                <a:lnTo>
                  <a:pt x="257" y="29"/>
                </a:lnTo>
                <a:lnTo>
                  <a:pt x="257" y="27"/>
                </a:lnTo>
                <a:close/>
                <a:moveTo>
                  <a:pt x="515" y="29"/>
                </a:moveTo>
                <a:lnTo>
                  <a:pt x="515" y="26"/>
                </a:lnTo>
                <a:cubicBezTo>
                  <a:pt x="514" y="11"/>
                  <a:pt x="533" y="1"/>
                  <a:pt x="539" y="2"/>
                </a:cubicBezTo>
                <a:lnTo>
                  <a:pt x="540" y="2"/>
                </a:lnTo>
                <a:lnTo>
                  <a:pt x="543" y="2"/>
                </a:lnTo>
                <a:lnTo>
                  <a:pt x="545" y="2"/>
                </a:lnTo>
                <a:cubicBezTo>
                  <a:pt x="558" y="2"/>
                  <a:pt x="567" y="21"/>
                  <a:pt x="566" y="26"/>
                </a:cubicBezTo>
                <a:lnTo>
                  <a:pt x="566" y="27"/>
                </a:lnTo>
                <a:lnTo>
                  <a:pt x="566" y="31"/>
                </a:lnTo>
                <a:lnTo>
                  <a:pt x="566" y="32"/>
                </a:lnTo>
                <a:cubicBezTo>
                  <a:pt x="566" y="45"/>
                  <a:pt x="547" y="55"/>
                  <a:pt x="543" y="54"/>
                </a:cubicBezTo>
                <a:lnTo>
                  <a:pt x="542" y="54"/>
                </a:lnTo>
                <a:lnTo>
                  <a:pt x="540" y="54"/>
                </a:lnTo>
                <a:lnTo>
                  <a:pt x="538" y="54"/>
                </a:lnTo>
                <a:cubicBezTo>
                  <a:pt x="524" y="54"/>
                  <a:pt x="514" y="35"/>
                  <a:pt x="515" y="31"/>
                </a:cubicBezTo>
                <a:lnTo>
                  <a:pt x="515" y="30"/>
                </a:lnTo>
                <a:lnTo>
                  <a:pt x="515" y="29"/>
                </a:lnTo>
                <a:close/>
                <a:moveTo>
                  <a:pt x="0" y="254"/>
                </a:moveTo>
                <a:lnTo>
                  <a:pt x="0" y="252"/>
                </a:lnTo>
                <a:lnTo>
                  <a:pt x="0" y="250"/>
                </a:lnTo>
                <a:cubicBezTo>
                  <a:pt x="0" y="236"/>
                  <a:pt x="19" y="227"/>
                  <a:pt x="24" y="228"/>
                </a:cubicBezTo>
                <a:lnTo>
                  <a:pt x="25" y="228"/>
                </a:lnTo>
                <a:lnTo>
                  <a:pt x="29" y="228"/>
                </a:lnTo>
                <a:cubicBezTo>
                  <a:pt x="42" y="227"/>
                  <a:pt x="52" y="246"/>
                  <a:pt x="51" y="252"/>
                </a:cubicBezTo>
                <a:lnTo>
                  <a:pt x="51" y="253"/>
                </a:lnTo>
                <a:lnTo>
                  <a:pt x="51" y="256"/>
                </a:lnTo>
                <a:lnTo>
                  <a:pt x="51" y="258"/>
                </a:lnTo>
                <a:cubicBezTo>
                  <a:pt x="52" y="271"/>
                  <a:pt x="33" y="280"/>
                  <a:pt x="28" y="279"/>
                </a:cubicBezTo>
                <a:lnTo>
                  <a:pt x="27" y="279"/>
                </a:lnTo>
                <a:lnTo>
                  <a:pt x="24" y="279"/>
                </a:lnTo>
                <a:lnTo>
                  <a:pt x="22" y="279"/>
                </a:lnTo>
                <a:cubicBezTo>
                  <a:pt x="8" y="279"/>
                  <a:pt x="-1" y="261"/>
                  <a:pt x="0" y="256"/>
                </a:cubicBezTo>
                <a:lnTo>
                  <a:pt x="0" y="255"/>
                </a:lnTo>
                <a:lnTo>
                  <a:pt x="0" y="254"/>
                </a:lnTo>
                <a:close/>
                <a:moveTo>
                  <a:pt x="257" y="255"/>
                </a:moveTo>
                <a:lnTo>
                  <a:pt x="257" y="253"/>
                </a:lnTo>
                <a:cubicBezTo>
                  <a:pt x="257" y="238"/>
                  <a:pt x="276" y="228"/>
                  <a:pt x="281" y="229"/>
                </a:cubicBezTo>
                <a:lnTo>
                  <a:pt x="282" y="229"/>
                </a:lnTo>
                <a:lnTo>
                  <a:pt x="286" y="229"/>
                </a:lnTo>
                <a:cubicBezTo>
                  <a:pt x="300" y="228"/>
                  <a:pt x="310" y="247"/>
                  <a:pt x="309" y="253"/>
                </a:cubicBezTo>
                <a:lnTo>
                  <a:pt x="309" y="254"/>
                </a:lnTo>
                <a:lnTo>
                  <a:pt x="309" y="257"/>
                </a:lnTo>
                <a:lnTo>
                  <a:pt x="309" y="259"/>
                </a:lnTo>
                <a:cubicBezTo>
                  <a:pt x="309" y="272"/>
                  <a:pt x="290" y="281"/>
                  <a:pt x="286" y="280"/>
                </a:cubicBezTo>
                <a:lnTo>
                  <a:pt x="285" y="280"/>
                </a:lnTo>
                <a:lnTo>
                  <a:pt x="281" y="280"/>
                </a:lnTo>
                <a:lnTo>
                  <a:pt x="279" y="280"/>
                </a:lnTo>
                <a:cubicBezTo>
                  <a:pt x="266" y="280"/>
                  <a:pt x="256" y="262"/>
                  <a:pt x="257" y="257"/>
                </a:cubicBezTo>
                <a:lnTo>
                  <a:pt x="257" y="256"/>
                </a:lnTo>
                <a:lnTo>
                  <a:pt x="257" y="255"/>
                </a:lnTo>
                <a:close/>
                <a:moveTo>
                  <a:pt x="515" y="256"/>
                </a:moveTo>
                <a:lnTo>
                  <a:pt x="515" y="254"/>
                </a:lnTo>
                <a:cubicBezTo>
                  <a:pt x="514" y="239"/>
                  <a:pt x="533" y="229"/>
                  <a:pt x="539" y="230"/>
                </a:cubicBezTo>
                <a:lnTo>
                  <a:pt x="540" y="230"/>
                </a:lnTo>
                <a:lnTo>
                  <a:pt x="543" y="230"/>
                </a:lnTo>
                <a:cubicBezTo>
                  <a:pt x="557" y="229"/>
                  <a:pt x="567" y="248"/>
                  <a:pt x="566" y="254"/>
                </a:cubicBezTo>
                <a:lnTo>
                  <a:pt x="566" y="255"/>
                </a:lnTo>
                <a:lnTo>
                  <a:pt x="566" y="258"/>
                </a:lnTo>
                <a:lnTo>
                  <a:pt x="566" y="260"/>
                </a:lnTo>
                <a:cubicBezTo>
                  <a:pt x="566" y="273"/>
                  <a:pt x="547" y="282"/>
                  <a:pt x="543" y="281"/>
                </a:cubicBezTo>
                <a:lnTo>
                  <a:pt x="542" y="281"/>
                </a:lnTo>
                <a:lnTo>
                  <a:pt x="540" y="281"/>
                </a:lnTo>
                <a:lnTo>
                  <a:pt x="538" y="281"/>
                </a:lnTo>
                <a:cubicBezTo>
                  <a:pt x="524" y="282"/>
                  <a:pt x="514" y="263"/>
                  <a:pt x="515" y="258"/>
                </a:cubicBezTo>
                <a:lnTo>
                  <a:pt x="515" y="257"/>
                </a:lnTo>
                <a:lnTo>
                  <a:pt x="515" y="256"/>
                </a:lnTo>
                <a:close/>
                <a:moveTo>
                  <a:pt x="0" y="482"/>
                </a:moveTo>
                <a:lnTo>
                  <a:pt x="0" y="479"/>
                </a:lnTo>
                <a:lnTo>
                  <a:pt x="0" y="478"/>
                </a:lnTo>
                <a:cubicBezTo>
                  <a:pt x="0" y="464"/>
                  <a:pt x="19" y="454"/>
                  <a:pt x="24" y="455"/>
                </a:cubicBezTo>
                <a:lnTo>
                  <a:pt x="25" y="455"/>
                </a:lnTo>
                <a:lnTo>
                  <a:pt x="29" y="455"/>
                </a:lnTo>
                <a:cubicBezTo>
                  <a:pt x="42" y="455"/>
                  <a:pt x="52" y="474"/>
                  <a:pt x="51" y="479"/>
                </a:cubicBezTo>
                <a:lnTo>
                  <a:pt x="51" y="480"/>
                </a:lnTo>
                <a:lnTo>
                  <a:pt x="51" y="484"/>
                </a:lnTo>
                <a:lnTo>
                  <a:pt x="51" y="486"/>
                </a:lnTo>
                <a:cubicBezTo>
                  <a:pt x="52" y="498"/>
                  <a:pt x="33" y="508"/>
                  <a:pt x="28" y="507"/>
                </a:cubicBezTo>
                <a:lnTo>
                  <a:pt x="27" y="507"/>
                </a:lnTo>
                <a:lnTo>
                  <a:pt x="24" y="507"/>
                </a:lnTo>
                <a:lnTo>
                  <a:pt x="22" y="507"/>
                </a:lnTo>
                <a:cubicBezTo>
                  <a:pt x="8" y="507"/>
                  <a:pt x="-1" y="488"/>
                  <a:pt x="0" y="484"/>
                </a:cubicBezTo>
                <a:lnTo>
                  <a:pt x="0" y="483"/>
                </a:lnTo>
                <a:lnTo>
                  <a:pt x="0" y="482"/>
                </a:lnTo>
                <a:close/>
                <a:moveTo>
                  <a:pt x="257" y="483"/>
                </a:moveTo>
                <a:lnTo>
                  <a:pt x="257" y="480"/>
                </a:lnTo>
                <a:cubicBezTo>
                  <a:pt x="257" y="466"/>
                  <a:pt x="276" y="456"/>
                  <a:pt x="281" y="456"/>
                </a:cubicBezTo>
                <a:lnTo>
                  <a:pt x="282" y="457"/>
                </a:lnTo>
                <a:lnTo>
                  <a:pt x="286" y="457"/>
                </a:lnTo>
                <a:cubicBezTo>
                  <a:pt x="300" y="456"/>
                  <a:pt x="310" y="475"/>
                  <a:pt x="309" y="481"/>
                </a:cubicBezTo>
                <a:lnTo>
                  <a:pt x="309" y="482"/>
                </a:lnTo>
                <a:lnTo>
                  <a:pt x="309" y="485"/>
                </a:lnTo>
                <a:lnTo>
                  <a:pt x="309" y="487"/>
                </a:lnTo>
                <a:cubicBezTo>
                  <a:pt x="309" y="500"/>
                  <a:pt x="290" y="509"/>
                  <a:pt x="286" y="508"/>
                </a:cubicBezTo>
                <a:lnTo>
                  <a:pt x="285" y="508"/>
                </a:lnTo>
                <a:lnTo>
                  <a:pt x="281" y="508"/>
                </a:lnTo>
                <a:lnTo>
                  <a:pt x="279" y="508"/>
                </a:lnTo>
                <a:cubicBezTo>
                  <a:pt x="266" y="508"/>
                  <a:pt x="256" y="489"/>
                  <a:pt x="257" y="485"/>
                </a:cubicBezTo>
                <a:lnTo>
                  <a:pt x="257" y="484"/>
                </a:lnTo>
                <a:lnTo>
                  <a:pt x="257" y="483"/>
                </a:lnTo>
                <a:close/>
                <a:moveTo>
                  <a:pt x="515" y="484"/>
                </a:moveTo>
                <a:lnTo>
                  <a:pt x="515" y="482"/>
                </a:lnTo>
                <a:cubicBezTo>
                  <a:pt x="514" y="467"/>
                  <a:pt x="533" y="457"/>
                  <a:pt x="539" y="458"/>
                </a:cubicBezTo>
                <a:lnTo>
                  <a:pt x="540" y="458"/>
                </a:lnTo>
                <a:lnTo>
                  <a:pt x="543" y="458"/>
                </a:lnTo>
                <a:cubicBezTo>
                  <a:pt x="557" y="457"/>
                  <a:pt x="567" y="476"/>
                  <a:pt x="566" y="482"/>
                </a:cubicBezTo>
                <a:lnTo>
                  <a:pt x="566" y="483"/>
                </a:lnTo>
                <a:lnTo>
                  <a:pt x="566" y="486"/>
                </a:lnTo>
                <a:lnTo>
                  <a:pt x="566" y="488"/>
                </a:lnTo>
                <a:cubicBezTo>
                  <a:pt x="566" y="501"/>
                  <a:pt x="547" y="510"/>
                  <a:pt x="543" y="509"/>
                </a:cubicBezTo>
                <a:lnTo>
                  <a:pt x="542" y="509"/>
                </a:lnTo>
                <a:lnTo>
                  <a:pt x="540" y="509"/>
                </a:lnTo>
                <a:lnTo>
                  <a:pt x="538" y="509"/>
                </a:lnTo>
                <a:cubicBezTo>
                  <a:pt x="524" y="509"/>
                  <a:pt x="514" y="491"/>
                  <a:pt x="515" y="486"/>
                </a:cubicBezTo>
                <a:lnTo>
                  <a:pt x="515" y="485"/>
                </a:lnTo>
                <a:lnTo>
                  <a:pt x="515" y="484"/>
                </a:lnTo>
                <a:close/>
                <a:moveTo>
                  <a:pt x="0" y="709"/>
                </a:moveTo>
                <a:lnTo>
                  <a:pt x="0" y="707"/>
                </a:lnTo>
                <a:lnTo>
                  <a:pt x="0" y="705"/>
                </a:lnTo>
                <a:cubicBezTo>
                  <a:pt x="0" y="691"/>
                  <a:pt x="19" y="682"/>
                  <a:pt x="24" y="683"/>
                </a:cubicBezTo>
                <a:lnTo>
                  <a:pt x="25" y="683"/>
                </a:lnTo>
                <a:lnTo>
                  <a:pt x="29" y="683"/>
                </a:lnTo>
                <a:cubicBezTo>
                  <a:pt x="42" y="682"/>
                  <a:pt x="52" y="701"/>
                  <a:pt x="51" y="707"/>
                </a:cubicBezTo>
                <a:lnTo>
                  <a:pt x="51" y="708"/>
                </a:lnTo>
                <a:lnTo>
                  <a:pt x="51" y="712"/>
                </a:lnTo>
                <a:lnTo>
                  <a:pt x="51" y="713"/>
                </a:lnTo>
                <a:cubicBezTo>
                  <a:pt x="52" y="726"/>
                  <a:pt x="33" y="735"/>
                  <a:pt x="28" y="734"/>
                </a:cubicBezTo>
                <a:lnTo>
                  <a:pt x="27" y="734"/>
                </a:lnTo>
                <a:lnTo>
                  <a:pt x="24" y="734"/>
                </a:lnTo>
                <a:lnTo>
                  <a:pt x="22" y="734"/>
                </a:lnTo>
                <a:cubicBezTo>
                  <a:pt x="8" y="735"/>
                  <a:pt x="-1" y="716"/>
                  <a:pt x="0" y="711"/>
                </a:cubicBezTo>
                <a:lnTo>
                  <a:pt x="0" y="710"/>
                </a:lnTo>
                <a:lnTo>
                  <a:pt x="0" y="709"/>
                </a:lnTo>
                <a:close/>
                <a:moveTo>
                  <a:pt x="257" y="710"/>
                </a:moveTo>
                <a:lnTo>
                  <a:pt x="257" y="708"/>
                </a:lnTo>
                <a:cubicBezTo>
                  <a:pt x="257" y="693"/>
                  <a:pt x="276" y="683"/>
                  <a:pt x="281" y="684"/>
                </a:cubicBezTo>
                <a:lnTo>
                  <a:pt x="282" y="684"/>
                </a:lnTo>
                <a:lnTo>
                  <a:pt x="286" y="684"/>
                </a:lnTo>
                <a:cubicBezTo>
                  <a:pt x="300" y="684"/>
                  <a:pt x="310" y="703"/>
                  <a:pt x="309" y="708"/>
                </a:cubicBezTo>
                <a:lnTo>
                  <a:pt x="309" y="709"/>
                </a:lnTo>
                <a:lnTo>
                  <a:pt x="309" y="713"/>
                </a:lnTo>
                <a:lnTo>
                  <a:pt x="309" y="714"/>
                </a:lnTo>
                <a:cubicBezTo>
                  <a:pt x="309" y="727"/>
                  <a:pt x="290" y="736"/>
                  <a:pt x="286" y="736"/>
                </a:cubicBezTo>
                <a:lnTo>
                  <a:pt x="285" y="735"/>
                </a:lnTo>
                <a:lnTo>
                  <a:pt x="281" y="735"/>
                </a:lnTo>
                <a:lnTo>
                  <a:pt x="279" y="736"/>
                </a:lnTo>
                <a:cubicBezTo>
                  <a:pt x="266" y="736"/>
                  <a:pt x="256" y="717"/>
                  <a:pt x="257" y="712"/>
                </a:cubicBezTo>
                <a:lnTo>
                  <a:pt x="257" y="712"/>
                </a:lnTo>
                <a:lnTo>
                  <a:pt x="257" y="710"/>
                </a:lnTo>
                <a:close/>
                <a:moveTo>
                  <a:pt x="515" y="712"/>
                </a:moveTo>
                <a:lnTo>
                  <a:pt x="515" y="709"/>
                </a:lnTo>
                <a:cubicBezTo>
                  <a:pt x="514" y="694"/>
                  <a:pt x="533" y="684"/>
                  <a:pt x="539" y="685"/>
                </a:cubicBezTo>
                <a:lnTo>
                  <a:pt x="540" y="685"/>
                </a:lnTo>
                <a:lnTo>
                  <a:pt x="543" y="685"/>
                </a:lnTo>
                <a:cubicBezTo>
                  <a:pt x="557" y="685"/>
                  <a:pt x="567" y="704"/>
                  <a:pt x="566" y="709"/>
                </a:cubicBezTo>
                <a:lnTo>
                  <a:pt x="566" y="710"/>
                </a:lnTo>
                <a:lnTo>
                  <a:pt x="566" y="714"/>
                </a:lnTo>
                <a:lnTo>
                  <a:pt x="566" y="715"/>
                </a:lnTo>
                <a:cubicBezTo>
                  <a:pt x="566" y="728"/>
                  <a:pt x="547" y="738"/>
                  <a:pt x="543" y="737"/>
                </a:cubicBezTo>
                <a:lnTo>
                  <a:pt x="542" y="737"/>
                </a:lnTo>
                <a:lnTo>
                  <a:pt x="540" y="737"/>
                </a:lnTo>
                <a:lnTo>
                  <a:pt x="538" y="737"/>
                </a:lnTo>
                <a:cubicBezTo>
                  <a:pt x="524" y="737"/>
                  <a:pt x="514" y="718"/>
                  <a:pt x="515" y="714"/>
                </a:cubicBezTo>
                <a:lnTo>
                  <a:pt x="515" y="713"/>
                </a:lnTo>
                <a:lnTo>
                  <a:pt x="515" y="712"/>
                </a:lnTo>
                <a:close/>
                <a:moveTo>
                  <a:pt x="0" y="937"/>
                </a:moveTo>
                <a:lnTo>
                  <a:pt x="0" y="935"/>
                </a:lnTo>
                <a:lnTo>
                  <a:pt x="0" y="933"/>
                </a:lnTo>
                <a:cubicBezTo>
                  <a:pt x="0" y="919"/>
                  <a:pt x="19" y="910"/>
                  <a:pt x="24" y="911"/>
                </a:cubicBezTo>
                <a:lnTo>
                  <a:pt x="25" y="911"/>
                </a:lnTo>
                <a:lnTo>
                  <a:pt x="29" y="911"/>
                </a:lnTo>
                <a:cubicBezTo>
                  <a:pt x="42" y="910"/>
                  <a:pt x="52" y="929"/>
                  <a:pt x="51" y="935"/>
                </a:cubicBezTo>
                <a:lnTo>
                  <a:pt x="51" y="936"/>
                </a:lnTo>
                <a:lnTo>
                  <a:pt x="51" y="939"/>
                </a:lnTo>
                <a:lnTo>
                  <a:pt x="51" y="941"/>
                </a:lnTo>
                <a:cubicBezTo>
                  <a:pt x="52" y="954"/>
                  <a:pt x="33" y="963"/>
                  <a:pt x="28" y="962"/>
                </a:cubicBezTo>
                <a:lnTo>
                  <a:pt x="27" y="962"/>
                </a:lnTo>
                <a:lnTo>
                  <a:pt x="24" y="962"/>
                </a:lnTo>
                <a:lnTo>
                  <a:pt x="22" y="962"/>
                </a:lnTo>
                <a:cubicBezTo>
                  <a:pt x="8" y="962"/>
                  <a:pt x="-1" y="944"/>
                  <a:pt x="0" y="939"/>
                </a:cubicBezTo>
                <a:lnTo>
                  <a:pt x="0" y="938"/>
                </a:lnTo>
                <a:lnTo>
                  <a:pt x="0" y="937"/>
                </a:lnTo>
                <a:close/>
                <a:moveTo>
                  <a:pt x="257" y="938"/>
                </a:moveTo>
                <a:lnTo>
                  <a:pt x="257" y="936"/>
                </a:lnTo>
                <a:cubicBezTo>
                  <a:pt x="257" y="921"/>
                  <a:pt x="276" y="911"/>
                  <a:pt x="281" y="912"/>
                </a:cubicBezTo>
                <a:lnTo>
                  <a:pt x="282" y="912"/>
                </a:lnTo>
                <a:lnTo>
                  <a:pt x="286" y="912"/>
                </a:lnTo>
                <a:cubicBezTo>
                  <a:pt x="300" y="911"/>
                  <a:pt x="310" y="930"/>
                  <a:pt x="309" y="936"/>
                </a:cubicBezTo>
                <a:lnTo>
                  <a:pt x="309" y="937"/>
                </a:lnTo>
                <a:lnTo>
                  <a:pt x="309" y="940"/>
                </a:lnTo>
                <a:lnTo>
                  <a:pt x="309" y="942"/>
                </a:lnTo>
                <a:cubicBezTo>
                  <a:pt x="309" y="955"/>
                  <a:pt x="290" y="964"/>
                  <a:pt x="286" y="963"/>
                </a:cubicBezTo>
                <a:lnTo>
                  <a:pt x="285" y="963"/>
                </a:lnTo>
                <a:lnTo>
                  <a:pt x="281" y="963"/>
                </a:lnTo>
                <a:lnTo>
                  <a:pt x="279" y="963"/>
                </a:lnTo>
                <a:cubicBezTo>
                  <a:pt x="266" y="963"/>
                  <a:pt x="256" y="945"/>
                  <a:pt x="257" y="940"/>
                </a:cubicBezTo>
                <a:lnTo>
                  <a:pt x="257" y="939"/>
                </a:lnTo>
                <a:lnTo>
                  <a:pt x="257" y="938"/>
                </a:lnTo>
                <a:close/>
                <a:moveTo>
                  <a:pt x="515" y="939"/>
                </a:moveTo>
                <a:lnTo>
                  <a:pt x="515" y="937"/>
                </a:lnTo>
                <a:cubicBezTo>
                  <a:pt x="514" y="922"/>
                  <a:pt x="533" y="912"/>
                  <a:pt x="539" y="913"/>
                </a:cubicBezTo>
                <a:lnTo>
                  <a:pt x="540" y="913"/>
                </a:lnTo>
                <a:lnTo>
                  <a:pt x="543" y="913"/>
                </a:lnTo>
                <a:cubicBezTo>
                  <a:pt x="557" y="912"/>
                  <a:pt x="567" y="931"/>
                  <a:pt x="566" y="937"/>
                </a:cubicBezTo>
                <a:lnTo>
                  <a:pt x="566" y="938"/>
                </a:lnTo>
                <a:lnTo>
                  <a:pt x="566" y="941"/>
                </a:lnTo>
                <a:lnTo>
                  <a:pt x="566" y="943"/>
                </a:lnTo>
                <a:cubicBezTo>
                  <a:pt x="566" y="956"/>
                  <a:pt x="547" y="965"/>
                  <a:pt x="543" y="964"/>
                </a:cubicBezTo>
                <a:lnTo>
                  <a:pt x="542" y="964"/>
                </a:lnTo>
                <a:lnTo>
                  <a:pt x="540" y="964"/>
                </a:lnTo>
                <a:lnTo>
                  <a:pt x="538" y="964"/>
                </a:lnTo>
                <a:cubicBezTo>
                  <a:pt x="524" y="965"/>
                  <a:pt x="514" y="946"/>
                  <a:pt x="515" y="941"/>
                </a:cubicBezTo>
                <a:lnTo>
                  <a:pt x="515" y="940"/>
                </a:lnTo>
                <a:lnTo>
                  <a:pt x="515" y="939"/>
                </a:lnTo>
                <a:close/>
                <a:moveTo>
                  <a:pt x="0" y="1165"/>
                </a:moveTo>
                <a:lnTo>
                  <a:pt x="0" y="1162"/>
                </a:lnTo>
                <a:lnTo>
                  <a:pt x="0" y="1161"/>
                </a:lnTo>
                <a:cubicBezTo>
                  <a:pt x="0" y="1147"/>
                  <a:pt x="19" y="1137"/>
                  <a:pt x="24" y="1138"/>
                </a:cubicBezTo>
                <a:lnTo>
                  <a:pt x="25" y="1138"/>
                </a:lnTo>
                <a:lnTo>
                  <a:pt x="29" y="1138"/>
                </a:lnTo>
                <a:cubicBezTo>
                  <a:pt x="42" y="1138"/>
                  <a:pt x="52" y="1157"/>
                  <a:pt x="51" y="1162"/>
                </a:cubicBezTo>
                <a:lnTo>
                  <a:pt x="51" y="1163"/>
                </a:lnTo>
                <a:lnTo>
                  <a:pt x="51" y="1167"/>
                </a:lnTo>
                <a:lnTo>
                  <a:pt x="51" y="1169"/>
                </a:lnTo>
                <a:cubicBezTo>
                  <a:pt x="52" y="1181"/>
                  <a:pt x="33" y="1191"/>
                  <a:pt x="28" y="1190"/>
                </a:cubicBezTo>
                <a:lnTo>
                  <a:pt x="27" y="1190"/>
                </a:lnTo>
                <a:lnTo>
                  <a:pt x="24" y="1190"/>
                </a:lnTo>
                <a:lnTo>
                  <a:pt x="22" y="1190"/>
                </a:lnTo>
                <a:cubicBezTo>
                  <a:pt x="8" y="1190"/>
                  <a:pt x="-1" y="1171"/>
                  <a:pt x="0" y="1167"/>
                </a:cubicBezTo>
                <a:lnTo>
                  <a:pt x="0" y="1166"/>
                </a:lnTo>
                <a:lnTo>
                  <a:pt x="0" y="1165"/>
                </a:lnTo>
                <a:close/>
                <a:moveTo>
                  <a:pt x="257" y="1166"/>
                </a:moveTo>
                <a:lnTo>
                  <a:pt x="257" y="1163"/>
                </a:lnTo>
                <a:cubicBezTo>
                  <a:pt x="257" y="1149"/>
                  <a:pt x="276" y="1139"/>
                  <a:pt x="281" y="1139"/>
                </a:cubicBezTo>
                <a:lnTo>
                  <a:pt x="282" y="1140"/>
                </a:lnTo>
                <a:lnTo>
                  <a:pt x="286" y="1140"/>
                </a:lnTo>
                <a:cubicBezTo>
                  <a:pt x="300" y="1139"/>
                  <a:pt x="310" y="1158"/>
                  <a:pt x="309" y="1164"/>
                </a:cubicBezTo>
                <a:lnTo>
                  <a:pt x="309" y="1165"/>
                </a:lnTo>
                <a:lnTo>
                  <a:pt x="309" y="1168"/>
                </a:lnTo>
                <a:lnTo>
                  <a:pt x="309" y="1170"/>
                </a:lnTo>
                <a:cubicBezTo>
                  <a:pt x="309" y="1183"/>
                  <a:pt x="290" y="1192"/>
                  <a:pt x="286" y="1191"/>
                </a:cubicBezTo>
                <a:lnTo>
                  <a:pt x="285" y="1191"/>
                </a:lnTo>
                <a:lnTo>
                  <a:pt x="281" y="1191"/>
                </a:lnTo>
                <a:lnTo>
                  <a:pt x="279" y="1191"/>
                </a:lnTo>
                <a:cubicBezTo>
                  <a:pt x="266" y="1191"/>
                  <a:pt x="256" y="1172"/>
                  <a:pt x="257" y="1168"/>
                </a:cubicBezTo>
                <a:lnTo>
                  <a:pt x="257" y="1167"/>
                </a:lnTo>
                <a:lnTo>
                  <a:pt x="257" y="1166"/>
                </a:lnTo>
                <a:close/>
                <a:moveTo>
                  <a:pt x="515" y="1167"/>
                </a:moveTo>
                <a:lnTo>
                  <a:pt x="515" y="1165"/>
                </a:lnTo>
                <a:cubicBezTo>
                  <a:pt x="514" y="1150"/>
                  <a:pt x="533" y="1140"/>
                  <a:pt x="539" y="1141"/>
                </a:cubicBezTo>
                <a:lnTo>
                  <a:pt x="540" y="1141"/>
                </a:lnTo>
                <a:lnTo>
                  <a:pt x="543" y="1141"/>
                </a:lnTo>
                <a:cubicBezTo>
                  <a:pt x="557" y="1140"/>
                  <a:pt x="567" y="1159"/>
                  <a:pt x="566" y="1165"/>
                </a:cubicBezTo>
                <a:lnTo>
                  <a:pt x="566" y="1166"/>
                </a:lnTo>
                <a:lnTo>
                  <a:pt x="566" y="1169"/>
                </a:lnTo>
                <a:lnTo>
                  <a:pt x="566" y="1171"/>
                </a:lnTo>
                <a:cubicBezTo>
                  <a:pt x="566" y="1184"/>
                  <a:pt x="547" y="1193"/>
                  <a:pt x="543" y="1192"/>
                </a:cubicBezTo>
                <a:lnTo>
                  <a:pt x="542" y="1192"/>
                </a:lnTo>
                <a:lnTo>
                  <a:pt x="540" y="1192"/>
                </a:lnTo>
                <a:lnTo>
                  <a:pt x="538" y="1192"/>
                </a:lnTo>
                <a:cubicBezTo>
                  <a:pt x="524" y="1192"/>
                  <a:pt x="514" y="1174"/>
                  <a:pt x="515" y="1169"/>
                </a:cubicBezTo>
                <a:lnTo>
                  <a:pt x="515" y="1168"/>
                </a:lnTo>
                <a:lnTo>
                  <a:pt x="515" y="1167"/>
                </a:lnTo>
                <a:close/>
                <a:moveTo>
                  <a:pt x="0" y="1392"/>
                </a:moveTo>
                <a:lnTo>
                  <a:pt x="0" y="1390"/>
                </a:lnTo>
                <a:lnTo>
                  <a:pt x="0" y="1388"/>
                </a:lnTo>
                <a:cubicBezTo>
                  <a:pt x="0" y="1374"/>
                  <a:pt x="19" y="1365"/>
                  <a:pt x="24" y="1366"/>
                </a:cubicBezTo>
                <a:lnTo>
                  <a:pt x="25" y="1366"/>
                </a:lnTo>
                <a:lnTo>
                  <a:pt x="29" y="1366"/>
                </a:lnTo>
                <a:cubicBezTo>
                  <a:pt x="42" y="1366"/>
                  <a:pt x="52" y="1384"/>
                  <a:pt x="51" y="1390"/>
                </a:cubicBezTo>
                <a:lnTo>
                  <a:pt x="51" y="1391"/>
                </a:lnTo>
                <a:lnTo>
                  <a:pt x="51" y="1395"/>
                </a:lnTo>
                <a:lnTo>
                  <a:pt x="51" y="1396"/>
                </a:lnTo>
                <a:cubicBezTo>
                  <a:pt x="52" y="1409"/>
                  <a:pt x="33" y="1418"/>
                  <a:pt x="28" y="1417"/>
                </a:cubicBezTo>
                <a:lnTo>
                  <a:pt x="27" y="1417"/>
                </a:lnTo>
                <a:lnTo>
                  <a:pt x="24" y="1417"/>
                </a:lnTo>
                <a:lnTo>
                  <a:pt x="22" y="1417"/>
                </a:lnTo>
                <a:cubicBezTo>
                  <a:pt x="8" y="1418"/>
                  <a:pt x="-1" y="1399"/>
                  <a:pt x="0" y="1394"/>
                </a:cubicBezTo>
                <a:lnTo>
                  <a:pt x="0" y="1393"/>
                </a:lnTo>
                <a:lnTo>
                  <a:pt x="0" y="1392"/>
                </a:lnTo>
                <a:close/>
                <a:moveTo>
                  <a:pt x="257" y="1393"/>
                </a:moveTo>
                <a:lnTo>
                  <a:pt x="257" y="1391"/>
                </a:lnTo>
                <a:cubicBezTo>
                  <a:pt x="257" y="1376"/>
                  <a:pt x="276" y="1366"/>
                  <a:pt x="281" y="1367"/>
                </a:cubicBezTo>
                <a:lnTo>
                  <a:pt x="282" y="1367"/>
                </a:lnTo>
                <a:lnTo>
                  <a:pt x="286" y="1367"/>
                </a:lnTo>
                <a:cubicBezTo>
                  <a:pt x="300" y="1367"/>
                  <a:pt x="310" y="1386"/>
                  <a:pt x="309" y="1391"/>
                </a:cubicBezTo>
                <a:lnTo>
                  <a:pt x="309" y="1392"/>
                </a:lnTo>
                <a:lnTo>
                  <a:pt x="309" y="1396"/>
                </a:lnTo>
                <a:lnTo>
                  <a:pt x="309" y="1397"/>
                </a:lnTo>
                <a:cubicBezTo>
                  <a:pt x="309" y="1410"/>
                  <a:pt x="290" y="1419"/>
                  <a:pt x="286" y="1419"/>
                </a:cubicBezTo>
                <a:lnTo>
                  <a:pt x="285" y="1418"/>
                </a:lnTo>
                <a:lnTo>
                  <a:pt x="281" y="1418"/>
                </a:lnTo>
                <a:lnTo>
                  <a:pt x="279" y="1419"/>
                </a:lnTo>
                <a:cubicBezTo>
                  <a:pt x="266" y="1419"/>
                  <a:pt x="256" y="1400"/>
                  <a:pt x="257" y="1395"/>
                </a:cubicBezTo>
                <a:lnTo>
                  <a:pt x="257" y="1395"/>
                </a:lnTo>
                <a:lnTo>
                  <a:pt x="257" y="1393"/>
                </a:lnTo>
                <a:close/>
                <a:moveTo>
                  <a:pt x="515" y="1395"/>
                </a:moveTo>
                <a:lnTo>
                  <a:pt x="515" y="1392"/>
                </a:lnTo>
                <a:cubicBezTo>
                  <a:pt x="514" y="1377"/>
                  <a:pt x="533" y="1367"/>
                  <a:pt x="539" y="1368"/>
                </a:cubicBezTo>
                <a:lnTo>
                  <a:pt x="540" y="1368"/>
                </a:lnTo>
                <a:lnTo>
                  <a:pt x="543" y="1368"/>
                </a:lnTo>
                <a:cubicBezTo>
                  <a:pt x="557" y="1368"/>
                  <a:pt x="567" y="1387"/>
                  <a:pt x="566" y="1392"/>
                </a:cubicBezTo>
                <a:lnTo>
                  <a:pt x="566" y="1393"/>
                </a:lnTo>
                <a:lnTo>
                  <a:pt x="566" y="1397"/>
                </a:lnTo>
                <a:lnTo>
                  <a:pt x="566" y="1398"/>
                </a:lnTo>
                <a:cubicBezTo>
                  <a:pt x="566" y="1411"/>
                  <a:pt x="547" y="1421"/>
                  <a:pt x="543" y="1420"/>
                </a:cubicBezTo>
                <a:lnTo>
                  <a:pt x="542" y="1420"/>
                </a:lnTo>
                <a:lnTo>
                  <a:pt x="540" y="1420"/>
                </a:lnTo>
                <a:lnTo>
                  <a:pt x="538" y="1420"/>
                </a:lnTo>
                <a:cubicBezTo>
                  <a:pt x="524" y="1420"/>
                  <a:pt x="514" y="1401"/>
                  <a:pt x="515" y="1397"/>
                </a:cubicBezTo>
                <a:lnTo>
                  <a:pt x="515" y="1396"/>
                </a:lnTo>
                <a:lnTo>
                  <a:pt x="515" y="1395"/>
                </a:lnTo>
                <a:close/>
                <a:moveTo>
                  <a:pt x="0" y="1620"/>
                </a:moveTo>
                <a:lnTo>
                  <a:pt x="0" y="1619"/>
                </a:lnTo>
                <a:lnTo>
                  <a:pt x="0" y="1617"/>
                </a:lnTo>
                <a:cubicBezTo>
                  <a:pt x="0" y="1602"/>
                  <a:pt x="19" y="1593"/>
                  <a:pt x="24" y="1594"/>
                </a:cubicBezTo>
                <a:lnTo>
                  <a:pt x="25" y="1594"/>
                </a:lnTo>
                <a:lnTo>
                  <a:pt x="29" y="1594"/>
                </a:lnTo>
                <a:cubicBezTo>
                  <a:pt x="42" y="1593"/>
                  <a:pt x="52" y="1612"/>
                  <a:pt x="51" y="1618"/>
                </a:cubicBezTo>
                <a:lnTo>
                  <a:pt x="51" y="1619"/>
                </a:lnTo>
                <a:lnTo>
                  <a:pt x="51" y="1622"/>
                </a:lnTo>
                <a:lnTo>
                  <a:pt x="51" y="1624"/>
                </a:lnTo>
                <a:cubicBezTo>
                  <a:pt x="52" y="1637"/>
                  <a:pt x="33" y="1646"/>
                  <a:pt x="28" y="1645"/>
                </a:cubicBezTo>
                <a:lnTo>
                  <a:pt x="27" y="1645"/>
                </a:lnTo>
                <a:lnTo>
                  <a:pt x="24" y="1645"/>
                </a:lnTo>
                <a:lnTo>
                  <a:pt x="22" y="1645"/>
                </a:lnTo>
                <a:cubicBezTo>
                  <a:pt x="8" y="1645"/>
                  <a:pt x="-1" y="1627"/>
                  <a:pt x="0" y="1622"/>
                </a:cubicBezTo>
                <a:lnTo>
                  <a:pt x="0" y="1621"/>
                </a:lnTo>
                <a:lnTo>
                  <a:pt x="0" y="1620"/>
                </a:lnTo>
                <a:close/>
                <a:moveTo>
                  <a:pt x="257" y="1621"/>
                </a:moveTo>
                <a:lnTo>
                  <a:pt x="257" y="1620"/>
                </a:lnTo>
                <a:cubicBezTo>
                  <a:pt x="257" y="1604"/>
                  <a:pt x="276" y="1594"/>
                  <a:pt x="281" y="1595"/>
                </a:cubicBezTo>
                <a:lnTo>
                  <a:pt x="282" y="1595"/>
                </a:lnTo>
                <a:lnTo>
                  <a:pt x="286" y="1595"/>
                </a:lnTo>
                <a:cubicBezTo>
                  <a:pt x="300" y="1594"/>
                  <a:pt x="310" y="1613"/>
                  <a:pt x="309" y="1619"/>
                </a:cubicBezTo>
                <a:lnTo>
                  <a:pt x="309" y="1620"/>
                </a:lnTo>
                <a:lnTo>
                  <a:pt x="309" y="1623"/>
                </a:lnTo>
                <a:lnTo>
                  <a:pt x="309" y="1625"/>
                </a:lnTo>
                <a:cubicBezTo>
                  <a:pt x="309" y="1638"/>
                  <a:pt x="290" y="1647"/>
                  <a:pt x="286" y="1646"/>
                </a:cubicBezTo>
                <a:lnTo>
                  <a:pt x="285" y="1646"/>
                </a:lnTo>
                <a:lnTo>
                  <a:pt x="281" y="1646"/>
                </a:lnTo>
                <a:lnTo>
                  <a:pt x="279" y="1646"/>
                </a:lnTo>
                <a:cubicBezTo>
                  <a:pt x="266" y="1646"/>
                  <a:pt x="256" y="1628"/>
                  <a:pt x="257" y="1623"/>
                </a:cubicBezTo>
                <a:lnTo>
                  <a:pt x="257" y="1622"/>
                </a:lnTo>
                <a:lnTo>
                  <a:pt x="257" y="1621"/>
                </a:lnTo>
                <a:close/>
                <a:moveTo>
                  <a:pt x="515" y="1622"/>
                </a:moveTo>
                <a:lnTo>
                  <a:pt x="515" y="1621"/>
                </a:lnTo>
                <a:cubicBezTo>
                  <a:pt x="514" y="1605"/>
                  <a:pt x="533" y="1595"/>
                  <a:pt x="539" y="1596"/>
                </a:cubicBezTo>
                <a:lnTo>
                  <a:pt x="540" y="1596"/>
                </a:lnTo>
                <a:lnTo>
                  <a:pt x="543" y="1596"/>
                </a:lnTo>
                <a:cubicBezTo>
                  <a:pt x="557" y="1595"/>
                  <a:pt x="567" y="1614"/>
                  <a:pt x="566" y="1620"/>
                </a:cubicBezTo>
                <a:lnTo>
                  <a:pt x="566" y="1621"/>
                </a:lnTo>
                <a:lnTo>
                  <a:pt x="566" y="1625"/>
                </a:lnTo>
                <a:lnTo>
                  <a:pt x="566" y="1626"/>
                </a:lnTo>
                <a:cubicBezTo>
                  <a:pt x="566" y="1639"/>
                  <a:pt x="547" y="1648"/>
                  <a:pt x="543" y="1647"/>
                </a:cubicBezTo>
                <a:lnTo>
                  <a:pt x="542" y="1647"/>
                </a:lnTo>
                <a:lnTo>
                  <a:pt x="540" y="1647"/>
                </a:lnTo>
                <a:lnTo>
                  <a:pt x="538" y="1647"/>
                </a:lnTo>
                <a:cubicBezTo>
                  <a:pt x="524" y="1648"/>
                  <a:pt x="514" y="1629"/>
                  <a:pt x="515" y="1624"/>
                </a:cubicBezTo>
                <a:lnTo>
                  <a:pt x="515" y="1623"/>
                </a:lnTo>
                <a:lnTo>
                  <a:pt x="515" y="1622"/>
                </a:lnTo>
                <a:close/>
                <a:moveTo>
                  <a:pt x="0" y="1848"/>
                </a:moveTo>
                <a:lnTo>
                  <a:pt x="0" y="1846"/>
                </a:lnTo>
                <a:lnTo>
                  <a:pt x="0" y="1845"/>
                </a:lnTo>
                <a:cubicBezTo>
                  <a:pt x="0" y="1830"/>
                  <a:pt x="19" y="1820"/>
                  <a:pt x="24" y="1821"/>
                </a:cubicBezTo>
                <a:lnTo>
                  <a:pt x="25" y="1821"/>
                </a:lnTo>
                <a:lnTo>
                  <a:pt x="29" y="1821"/>
                </a:lnTo>
                <a:cubicBezTo>
                  <a:pt x="42" y="1821"/>
                  <a:pt x="52" y="1840"/>
                  <a:pt x="51" y="1845"/>
                </a:cubicBezTo>
                <a:lnTo>
                  <a:pt x="51" y="1846"/>
                </a:lnTo>
                <a:lnTo>
                  <a:pt x="51" y="1850"/>
                </a:lnTo>
                <a:lnTo>
                  <a:pt x="51" y="1852"/>
                </a:lnTo>
                <a:cubicBezTo>
                  <a:pt x="52" y="1864"/>
                  <a:pt x="33" y="1874"/>
                  <a:pt x="28" y="1873"/>
                </a:cubicBezTo>
                <a:lnTo>
                  <a:pt x="27" y="1873"/>
                </a:lnTo>
                <a:lnTo>
                  <a:pt x="24" y="1873"/>
                </a:lnTo>
                <a:lnTo>
                  <a:pt x="22" y="1873"/>
                </a:lnTo>
                <a:cubicBezTo>
                  <a:pt x="8" y="1873"/>
                  <a:pt x="-1" y="1854"/>
                  <a:pt x="0" y="1850"/>
                </a:cubicBezTo>
                <a:lnTo>
                  <a:pt x="0" y="1849"/>
                </a:lnTo>
                <a:lnTo>
                  <a:pt x="0" y="1848"/>
                </a:lnTo>
                <a:close/>
                <a:moveTo>
                  <a:pt x="257" y="1849"/>
                </a:moveTo>
                <a:lnTo>
                  <a:pt x="257" y="1848"/>
                </a:lnTo>
                <a:cubicBezTo>
                  <a:pt x="257" y="1832"/>
                  <a:pt x="276" y="1822"/>
                  <a:pt x="281" y="1822"/>
                </a:cubicBezTo>
                <a:lnTo>
                  <a:pt x="282" y="1823"/>
                </a:lnTo>
                <a:lnTo>
                  <a:pt x="286" y="1823"/>
                </a:lnTo>
                <a:cubicBezTo>
                  <a:pt x="300" y="1822"/>
                  <a:pt x="310" y="1841"/>
                  <a:pt x="309" y="1847"/>
                </a:cubicBezTo>
                <a:lnTo>
                  <a:pt x="309" y="1848"/>
                </a:lnTo>
                <a:lnTo>
                  <a:pt x="309" y="1851"/>
                </a:lnTo>
                <a:lnTo>
                  <a:pt x="309" y="1853"/>
                </a:lnTo>
                <a:cubicBezTo>
                  <a:pt x="309" y="1866"/>
                  <a:pt x="290" y="1875"/>
                  <a:pt x="286" y="1874"/>
                </a:cubicBezTo>
                <a:lnTo>
                  <a:pt x="285" y="1874"/>
                </a:lnTo>
                <a:lnTo>
                  <a:pt x="281" y="1874"/>
                </a:lnTo>
                <a:lnTo>
                  <a:pt x="279" y="1874"/>
                </a:lnTo>
                <a:cubicBezTo>
                  <a:pt x="266" y="1874"/>
                  <a:pt x="256" y="1855"/>
                  <a:pt x="257" y="1851"/>
                </a:cubicBezTo>
                <a:lnTo>
                  <a:pt x="257" y="1850"/>
                </a:lnTo>
                <a:lnTo>
                  <a:pt x="257" y="1849"/>
                </a:lnTo>
                <a:close/>
                <a:moveTo>
                  <a:pt x="515" y="1850"/>
                </a:moveTo>
                <a:lnTo>
                  <a:pt x="515" y="1849"/>
                </a:lnTo>
                <a:cubicBezTo>
                  <a:pt x="514" y="1833"/>
                  <a:pt x="533" y="1823"/>
                  <a:pt x="539" y="1824"/>
                </a:cubicBezTo>
                <a:lnTo>
                  <a:pt x="540" y="1824"/>
                </a:lnTo>
                <a:lnTo>
                  <a:pt x="543" y="1824"/>
                </a:lnTo>
                <a:cubicBezTo>
                  <a:pt x="557" y="1823"/>
                  <a:pt x="567" y="1842"/>
                  <a:pt x="566" y="1848"/>
                </a:cubicBezTo>
                <a:lnTo>
                  <a:pt x="566" y="1849"/>
                </a:lnTo>
                <a:lnTo>
                  <a:pt x="566" y="1852"/>
                </a:lnTo>
                <a:lnTo>
                  <a:pt x="566" y="1854"/>
                </a:lnTo>
                <a:cubicBezTo>
                  <a:pt x="566" y="1867"/>
                  <a:pt x="547" y="1876"/>
                  <a:pt x="543" y="1875"/>
                </a:cubicBezTo>
                <a:lnTo>
                  <a:pt x="542" y="1875"/>
                </a:lnTo>
                <a:lnTo>
                  <a:pt x="540" y="1875"/>
                </a:lnTo>
                <a:lnTo>
                  <a:pt x="538" y="1875"/>
                </a:lnTo>
                <a:cubicBezTo>
                  <a:pt x="524" y="1875"/>
                  <a:pt x="514" y="1857"/>
                  <a:pt x="515" y="1852"/>
                </a:cubicBezTo>
                <a:lnTo>
                  <a:pt x="515" y="1851"/>
                </a:lnTo>
                <a:lnTo>
                  <a:pt x="515" y="1850"/>
                </a:lnTo>
                <a:close/>
              </a:path>
            </a:pathLst>
          </a:cu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nvGrpSpPr>
          <p:cNvPr id="7" name="组合 6"/>
          <p:cNvGrpSpPr/>
          <p:nvPr/>
        </p:nvGrpSpPr>
        <p:grpSpPr>
          <a:xfrm>
            <a:off x="3524885" y="2585085"/>
            <a:ext cx="7227570" cy="1139825"/>
            <a:chOff x="2071" y="3857"/>
            <a:chExt cx="11382" cy="1795"/>
          </a:xfrm>
        </p:grpSpPr>
        <p:sp>
          <p:nvSpPr>
            <p:cNvPr id="12" name="圆角矩形 11"/>
            <p:cNvSpPr/>
            <p:nvPr/>
          </p:nvSpPr>
          <p:spPr>
            <a:xfrm>
              <a:off x="2071" y="3964"/>
              <a:ext cx="1537" cy="1537"/>
            </a:xfrm>
            <a:prstGeom prst="roundRect">
              <a:avLst>
                <a:gd name="adj" fmla="val 50000"/>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AEEF"/>
                </a:solidFill>
                <a:cs typeface="+mn-ea"/>
                <a:sym typeface="+mn-lt"/>
              </a:endParaRPr>
            </a:p>
          </p:txBody>
        </p:sp>
        <p:sp>
          <p:nvSpPr>
            <p:cNvPr id="38" name="文本框 37"/>
            <p:cNvSpPr txBox="1"/>
            <p:nvPr/>
          </p:nvSpPr>
          <p:spPr>
            <a:xfrm>
              <a:off x="3811" y="3857"/>
              <a:ext cx="8870" cy="1307"/>
            </a:xfrm>
            <a:prstGeom prst="rect">
              <a:avLst/>
            </a:prstGeom>
            <a:noFill/>
          </p:spPr>
          <p:txBody>
            <a:bodyPr wrap="square" rtlCol="0">
              <a:spAutoFit/>
            </a:bodyPr>
            <a:lstStyle/>
            <a:p>
              <a:pPr algn="l"/>
              <a:r>
                <a:rPr lang="zh-CN" altLang="en-US" sz="4800" b="1" dirty="0">
                  <a:solidFill>
                    <a:srgbClr val="56657C"/>
                  </a:solidFill>
                  <a:effectLst/>
                  <a:cs typeface="+mn-ea"/>
                  <a:sym typeface="+mn-lt"/>
                </a:rPr>
                <a:t>实验原理</a:t>
              </a:r>
              <a:endParaRPr lang="zh-CN" altLang="en-US" sz="4800" b="1" dirty="0">
                <a:solidFill>
                  <a:srgbClr val="56657C"/>
                </a:solidFill>
                <a:effectLst/>
                <a:cs typeface="+mn-ea"/>
                <a:sym typeface="+mn-lt"/>
              </a:endParaRPr>
            </a:p>
          </p:txBody>
        </p:sp>
        <p:sp>
          <p:nvSpPr>
            <p:cNvPr id="39" name="文本框 38"/>
            <p:cNvSpPr txBox="1"/>
            <p:nvPr/>
          </p:nvSpPr>
          <p:spPr>
            <a:xfrm>
              <a:off x="3811" y="5024"/>
              <a:ext cx="9642" cy="628"/>
            </a:xfrm>
            <a:prstGeom prst="rect">
              <a:avLst/>
            </a:prstGeom>
            <a:noFill/>
          </p:spPr>
          <p:txBody>
            <a:bodyPr wrap="square" rtlCol="0">
              <a:spAutoFit/>
            </a:bodyPr>
            <a:lstStyle/>
            <a:p>
              <a:pPr algn="l"/>
              <a:endParaRPr lang="zh-CN" altLang="en-US" sz="2000">
                <a:solidFill>
                  <a:schemeClr val="bg1">
                    <a:lumMod val="50000"/>
                  </a:schemeClr>
                </a:solidFill>
                <a:effectLst/>
                <a:cs typeface="+mn-ea"/>
                <a:sym typeface="+mn-lt"/>
              </a:endParaRPr>
            </a:p>
          </p:txBody>
        </p:sp>
        <p:sp>
          <p:nvSpPr>
            <p:cNvPr id="40" name="文本框 39"/>
            <p:cNvSpPr txBox="1"/>
            <p:nvPr/>
          </p:nvSpPr>
          <p:spPr>
            <a:xfrm>
              <a:off x="2118" y="4055"/>
              <a:ext cx="1400" cy="1355"/>
            </a:xfrm>
            <a:prstGeom prst="rect">
              <a:avLst/>
            </a:prstGeom>
            <a:noFill/>
          </p:spPr>
          <p:txBody>
            <a:bodyPr wrap="none" rtlCol="0">
              <a:spAutoFit/>
            </a:bodyPr>
            <a:lstStyle/>
            <a:p>
              <a:r>
                <a:rPr lang="en-US" altLang="zh-CN" sz="5000">
                  <a:solidFill>
                    <a:schemeClr val="bg1"/>
                  </a:solidFill>
                  <a:cs typeface="+mn-ea"/>
                  <a:sym typeface="+mn-lt"/>
                </a:rPr>
                <a:t>03</a:t>
              </a:r>
              <a:endParaRPr lang="en-US" altLang="zh-CN" sz="5000">
                <a:solidFill>
                  <a:schemeClr val="bg1"/>
                </a:solidFill>
                <a:cs typeface="+mn-ea"/>
                <a:sym typeface="+mn-lt"/>
              </a:endParaRPr>
            </a:p>
          </p:txBody>
        </p:sp>
      </p:gr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560" y="1230630"/>
            <a:ext cx="11736070" cy="540004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227965" y="1657350"/>
                <a:ext cx="11736070" cy="4328795"/>
              </a:xfrm>
              <a:prstGeom prst="rect">
                <a:avLst/>
              </a:prstGeom>
              <a:noFill/>
            </p:spPr>
            <p:txBody>
              <a:bodyPr wrap="square" rtlCol="0">
                <a:noAutofit/>
              </a:bodyPr>
              <a:lstStyle/>
              <a:p>
                <a:r>
                  <a:rPr lang="en-US" altLang="zh-CN" sz="2800" dirty="0">
                    <a:latin typeface="华文中宋" panose="02010600040101010101" charset="-122"/>
                    <a:ea typeface="华文中宋" panose="02010600040101010101" charset="-122"/>
                    <a:cs typeface="华文中宋" panose="02010600040101010101" charset="-122"/>
                  </a:rPr>
                  <a:t>1. </a:t>
                </a:r>
                <a:r>
                  <a:rPr lang="en-US" altLang="zh-CN" sz="2800" dirty="0" err="1">
                    <a:latin typeface="华文中宋" panose="02010600040101010101" charset="-122"/>
                    <a:ea typeface="华文中宋" panose="02010600040101010101" charset="-122"/>
                    <a:cs typeface="华文中宋" panose="02010600040101010101" charset="-122"/>
                  </a:rPr>
                  <a:t>布朗运动的含义</a:t>
                </a:r>
                <a:endParaRPr lang="en-US" altLang="zh-CN" sz="2800" dirty="0">
                  <a:latin typeface="华文中宋" panose="02010600040101010101" charset="-122"/>
                  <a:ea typeface="华文中宋" panose="02010600040101010101" charset="-122"/>
                  <a:cs typeface="华文中宋" panose="02010600040101010101" charset="-122"/>
                </a:endParaRPr>
              </a:p>
              <a:p>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r>
                  <a:rPr lang="en-US" altLang="zh-CN" sz="2800" dirty="0">
                    <a:latin typeface="宋体" panose="02010600030101010101" pitchFamily="2" charset="-122"/>
                    <a:ea typeface="宋体" panose="02010600030101010101" pitchFamily="2" charset="-122"/>
                    <a:cs typeface="宋体" panose="02010600030101010101" pitchFamily="2" charset="-122"/>
                  </a:rPr>
                  <a:t>    布朗运动是指</a:t>
                </a:r>
                <a:r>
                  <a:rPr lang="en-US" altLang="zh-CN" sz="2800" dirty="0">
                    <a:highlight>
                      <a:srgbClr val="FFFF00"/>
                    </a:highlight>
                    <a:latin typeface="宋体" panose="02010600030101010101" pitchFamily="2" charset="-122"/>
                    <a:ea typeface="宋体" panose="02010600030101010101" pitchFamily="2" charset="-122"/>
                    <a:cs typeface="宋体" panose="02010600030101010101" pitchFamily="2" charset="-122"/>
                  </a:rPr>
                  <a:t>悬浮在液体或气体中的微粒所做的永不停息的无规则运动</a:t>
                </a:r>
                <a:r>
                  <a:rPr lang="en-US" altLang="zh-CN" sz="2800" dirty="0">
                    <a:latin typeface="宋体" panose="02010600030101010101" pitchFamily="2" charset="-122"/>
                    <a:ea typeface="宋体" panose="02010600030101010101" pitchFamily="2" charset="-122"/>
                    <a:cs typeface="宋体" panose="02010600030101010101" pitchFamily="2" charset="-122"/>
                  </a:rPr>
                  <a:t>。因由英国植物学家罗伯特·布朗所发现而得名。作布朗运动的微粒直径一般为 </a:t>
                </a:r>
                <a14:m>
                  <m:oMath xmlns:m="http://schemas.openxmlformats.org/officeDocument/2006/math">
                    <m:sSup>
                      <m:sSup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a:latin typeface="Cambria Math" panose="02040503050406030204" pitchFamily="18" charset="0"/>
                            <a:ea typeface="MS Mincho" charset="0"/>
                            <a:cs typeface="Cambria Math" panose="02040503050406030204" pitchFamily="18" charset="0"/>
                          </a:rPr>
                          <m:t>10</m:t>
                        </m:r>
                      </m:e>
                      <m:sup>
                        <m:r>
                          <a:rPr lang="en-US" altLang="zh-CN" sz="2800">
                            <a:latin typeface="Cambria Math" panose="02040503050406030204" pitchFamily="18" charset="0"/>
                            <a:ea typeface="宋体" panose="02010600030101010101" pitchFamily="2" charset="-122"/>
                            <a:cs typeface="Cambria Math" panose="02040503050406030204" pitchFamily="18" charset="0"/>
                          </a:rPr>
                          <m:t>−</m:t>
                        </m:r>
                        <m:r>
                          <a:rPr lang="en-US" altLang="zh-CN" sz="2800">
                            <a:latin typeface="Cambria Math" panose="02040503050406030204" pitchFamily="18" charset="0"/>
                            <a:ea typeface="MS Mincho" charset="0"/>
                            <a:cs typeface="Cambria Math" panose="02040503050406030204" pitchFamily="18" charset="0"/>
                          </a:rPr>
                          <m:t>5</m:t>
                        </m:r>
                      </m:sup>
                    </m:sSup>
                    <m:r>
                      <a:rPr lang="en-US" altLang="zh-CN" sz="2800">
                        <a:latin typeface="Cambria Math" panose="02040503050406030204" pitchFamily="18" charset="0"/>
                        <a:ea typeface="MS Mincho" charset="0"/>
                        <a:cs typeface="Cambria Math" panose="02040503050406030204" pitchFamily="18" charset="0"/>
                      </a:rPr>
                      <m:t>~</m:t>
                    </m:r>
                    <m:sSup>
                      <m:sSup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a:latin typeface="Cambria Math" panose="02040503050406030204" pitchFamily="18" charset="0"/>
                            <a:ea typeface="MS Mincho" charset="0"/>
                            <a:cs typeface="Cambria Math" panose="02040503050406030204" pitchFamily="18" charset="0"/>
                          </a:rPr>
                          <m:t>10</m:t>
                        </m:r>
                      </m:e>
                      <m:sup>
                        <m:r>
                          <a:rPr lang="en-US" altLang="zh-CN" sz="2800">
                            <a:latin typeface="Cambria Math" panose="02040503050406030204" pitchFamily="18" charset="0"/>
                            <a:ea typeface="宋体" panose="02010600030101010101" pitchFamily="2" charset="-122"/>
                            <a:cs typeface="Cambria Math" panose="02040503050406030204" pitchFamily="18" charset="0"/>
                          </a:rPr>
                          <m:t>−</m:t>
                        </m:r>
                        <m:r>
                          <a:rPr lang="en-US" altLang="zh-CN" sz="2800">
                            <a:latin typeface="Cambria Math" panose="02040503050406030204" pitchFamily="18" charset="0"/>
                            <a:ea typeface="MS Mincho" charset="0"/>
                            <a:cs typeface="Cambria Math" panose="02040503050406030204" pitchFamily="18" charset="0"/>
                          </a:rPr>
                          <m:t>3</m:t>
                        </m:r>
                      </m:sup>
                    </m:sSup>
                  </m:oMath>
                </a14:m>
                <a:r>
                  <a:rPr lang="en-US" altLang="zh-CN" sz="2800" dirty="0">
                    <a:latin typeface="宋体" panose="02010600030101010101" pitchFamily="2" charset="-122"/>
                    <a:ea typeface="宋体" panose="02010600030101010101" pitchFamily="2" charset="-122"/>
                    <a:cs typeface="宋体" panose="02010600030101010101" pitchFamily="2" charset="-122"/>
                  </a:rPr>
                  <a:t> 厘米，这些小的微粒处于液体或气体中时，由于分子的热运动，微粒受到来自各个方向分子的碰撞，当受到不平衡的冲撞时而运动，由于这种</a:t>
                </a:r>
                <a:r>
                  <a:rPr lang="en-US" altLang="zh-CN" sz="2800" dirty="0">
                    <a:highlight>
                      <a:srgbClr val="FFFF00"/>
                    </a:highlight>
                    <a:latin typeface="宋体" panose="02010600030101010101" pitchFamily="2" charset="-122"/>
                    <a:ea typeface="宋体" panose="02010600030101010101" pitchFamily="2" charset="-122"/>
                    <a:cs typeface="宋体" panose="02010600030101010101" pitchFamily="2" charset="-122"/>
                  </a:rPr>
                  <a:t>不平衡的冲撞</a:t>
                </a:r>
                <a:r>
                  <a:rPr lang="en-US" altLang="zh-CN" sz="2800" dirty="0">
                    <a:latin typeface="宋体" panose="02010600030101010101" pitchFamily="2" charset="-122"/>
                    <a:ea typeface="宋体" panose="02010600030101010101" pitchFamily="2" charset="-122"/>
                    <a:cs typeface="宋体" panose="02010600030101010101" pitchFamily="2" charset="-122"/>
                  </a:rPr>
                  <a:t>，微粒的运动不断地改变方向而使微粒出现不规则的运动。布朗运动的剧烈程度随着流体的温度升高而增加。</a:t>
                </a:r>
                <a:endParaRPr lang="en-US" altLang="zh-CN" sz="2800" dirty="0">
                  <a:latin typeface="宋体" panose="02010600030101010101" pitchFamily="2" charset="-122"/>
                  <a:ea typeface="宋体" panose="02010600030101010101" pitchFamily="2" charset="-122"/>
                  <a:cs typeface="宋体" panose="02010600030101010101" pitchFamily="2" charset="-122"/>
                </a:endParaRPr>
              </a:p>
              <a:p>
                <a:endParaRPr lang="zh-CN" altLang="en-US" sz="2800"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227965" y="1657350"/>
                <a:ext cx="11736070" cy="4328795"/>
              </a:xfrm>
              <a:prstGeom prst="rect">
                <a:avLst/>
              </a:prstGeom>
              <a:blipFill rotWithShape="1">
                <a:blip r:embed="rId1"/>
                <a:stretch>
                  <a:fillRect/>
                </a:stretch>
              </a:blipFill>
            </p:spPr>
            <p:txBody>
              <a:bodyPr/>
              <a:lstStyle/>
              <a:p>
                <a:r>
                  <a:rPr lang="zh-CN" altLang="en-US">
                    <a:noFill/>
                  </a:rPr>
                  <a:t> </a:t>
                </a:r>
              </a:p>
            </p:txBody>
          </p:sp>
        </mc:Fallback>
      </mc:AlternateContent>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560" y="1230630"/>
            <a:ext cx="11736070" cy="5400040"/>
          </a:xfrm>
          <a:prstGeom prst="rect">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p:cNvGrpSpPr/>
          <p:nvPr/>
        </p:nvGrpSpPr>
        <p:grpSpPr>
          <a:xfrm>
            <a:off x="4285615" y="571500"/>
            <a:ext cx="3059430" cy="586740"/>
            <a:chOff x="2759" y="1960"/>
            <a:chExt cx="4818" cy="924"/>
          </a:xfrm>
        </p:grpSpPr>
        <p:sp>
          <p:nvSpPr>
            <p:cNvPr id="5" name="矩形 4"/>
            <p:cNvSpPr/>
            <p:nvPr/>
          </p:nvSpPr>
          <p:spPr>
            <a:xfrm>
              <a:off x="2759" y="1960"/>
              <a:ext cx="4818" cy="924"/>
            </a:xfrm>
            <a:prstGeom prst="rect">
              <a:avLst/>
            </a:prstGeom>
            <a:solidFill>
              <a:srgbClr val="566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3879" y="2035"/>
              <a:ext cx="2368" cy="774"/>
            </a:xfrm>
            <a:prstGeom prst="rect">
              <a:avLst/>
            </a:prstGeom>
            <a:noFill/>
          </p:spPr>
          <p:txBody>
            <a:bodyPr wrap="none" rtlCol="0">
              <a:spAutoFit/>
            </a:bodyPr>
            <a:lstStyle/>
            <a:p>
              <a:r>
                <a:rPr lang="zh-CN" altLang="en-US" sz="2600" b="1" dirty="0">
                  <a:solidFill>
                    <a:schemeClr val="bg1"/>
                  </a:solidFill>
                  <a:cs typeface="+mn-ea"/>
                  <a:sym typeface="+mn-lt"/>
                </a:rPr>
                <a:t>实验原理</a:t>
              </a:r>
              <a:endParaRPr lang="zh-CN" altLang="en-US" sz="2600" b="1" dirty="0">
                <a:solidFill>
                  <a:schemeClr val="bg1"/>
                </a:solidFill>
                <a:cs typeface="+mn-ea"/>
                <a:sym typeface="+mn-lt"/>
              </a:endParaRPr>
            </a:p>
          </p:txBody>
        </p:sp>
      </p:grpSp>
      <mc:AlternateContent xmlns:mc="http://schemas.openxmlformats.org/markup-compatibility/2006">
        <mc:Choice xmlns:a14="http://schemas.microsoft.com/office/drawing/2010/main" Requires="a14">
          <p:sp>
            <p:nvSpPr>
              <p:cNvPr id="2" name="文本框 1"/>
              <p:cNvSpPr txBox="1"/>
              <p:nvPr/>
            </p:nvSpPr>
            <p:spPr>
              <a:xfrm>
                <a:off x="161925" y="1230630"/>
                <a:ext cx="11677015" cy="5467350"/>
              </a:xfrm>
              <a:prstGeom prst="rect">
                <a:avLst/>
              </a:prstGeom>
              <a:noFill/>
            </p:spPr>
            <p:txBody>
              <a:bodyPr wrap="square" rtlCol="0">
                <a:noAutofit/>
              </a:bodyPr>
              <a:lstStyle/>
              <a:p>
                <a:r>
                  <a:rPr lang="en-US" altLang="zh-CN" sz="2000" dirty="0">
                    <a:latin typeface="华文中宋" panose="02010600040101010101" charset="-122"/>
                    <a:ea typeface="华文中宋" panose="02010600040101010101" charset="-122"/>
                    <a:cs typeface="华文中宋" panose="02010600040101010101" charset="-122"/>
                  </a:rPr>
                  <a:t>2. </a:t>
                </a:r>
                <a:r>
                  <a:rPr lang="en-US" altLang="zh-CN" sz="2000" dirty="0" err="1">
                    <a:latin typeface="华文中宋" panose="02010600040101010101" charset="-122"/>
                    <a:ea typeface="华文中宋" panose="02010600040101010101" charset="-122"/>
                    <a:cs typeface="华文中宋" panose="02010600040101010101" charset="-122"/>
                  </a:rPr>
                  <a:t>布朗运动规律</a:t>
                </a:r>
                <a:endParaRPr lang="en-US" altLang="zh-CN" sz="2000" dirty="0">
                  <a:latin typeface="华文中宋" panose="02010600040101010101" charset="-122"/>
                  <a:ea typeface="华文中宋" panose="02010600040101010101" charset="-122"/>
                  <a:cs typeface="华文中宋" panose="02010600040101010101" charset="-122"/>
                </a:endParaRPr>
              </a:p>
              <a:p>
                <a:endParaRPr lang="en-US" altLang="zh-CN" sz="2000" dirty="0">
                  <a:latin typeface="华文中宋" panose="02010600040101010101" charset="-122"/>
                  <a:ea typeface="华文中宋" panose="02010600040101010101" charset="-122"/>
                  <a:cs typeface="华文中宋" panose="02010600040101010101" charset="-122"/>
                </a:endParaRPr>
              </a:p>
              <a:p>
                <a:r>
                  <a:rPr lang="en-US" altLang="zh-CN" sz="2000" dirty="0" err="1">
                    <a:latin typeface="宋体" panose="02010600030101010101" pitchFamily="2" charset="-122"/>
                    <a:ea typeface="宋体" panose="02010600030101010101" pitchFamily="2" charset="-122"/>
                    <a:cs typeface="宋体" panose="02010600030101010101" pitchFamily="2" charset="-122"/>
                  </a:rPr>
                  <a:t>将粒子的布朗运动分为多次极短时间内的运动</a:t>
                </a:r>
                <a:r>
                  <a:rPr lang="en-US" altLang="zh-CN" sz="2000"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Cambria Math" panose="02040503050406030204" pitchFamily="18" charset="0"/>
                          </a:rPr>
                          <m:t>𝑅</m:t>
                        </m:r>
                      </m:e>
                      <m:sub>
                        <m:r>
                          <a:rPr lang="en-US" altLang="zh-CN" sz="2000" i="1">
                            <a:latin typeface="Cambria Math" panose="02040503050406030204" pitchFamily="18" charset="0"/>
                            <a:ea typeface="宋体" panose="02010600030101010101" pitchFamily="2" charset="-122"/>
                            <a:cs typeface="Cambria Math" panose="02040503050406030204" pitchFamily="18" charset="0"/>
                          </a:rPr>
                          <m:t>𝑁</m:t>
                        </m:r>
                      </m:sub>
                    </m:sSub>
                  </m:oMath>
                </a14:m>
                <a:r>
                  <a:rPr lang="en-US" altLang="zh-CN" sz="2000" dirty="0" err="1">
                    <a:latin typeface="宋体" panose="02010600030101010101" pitchFamily="2" charset="-122"/>
                    <a:ea typeface="宋体" panose="02010600030101010101" pitchFamily="2" charset="-122"/>
                    <a:cs typeface="宋体" panose="02010600030101010101" pitchFamily="2" charset="-122"/>
                  </a:rPr>
                  <a:t>是经过N次运动后离开原点的位移矢量，则离原点的方均距离正比于步数N</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即</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(2)</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L是每次运动的长度。由于</a:t>
                </a:r>
                <a:r>
                  <a:rPr lang="zh-CN" altLang="en-US" sz="2000" dirty="0">
                    <a:highlight>
                      <a:srgbClr val="FFFF00"/>
                    </a:highlight>
                    <a:latin typeface="宋体" panose="02010600030101010101" pitchFamily="2" charset="-122"/>
                    <a:ea typeface="宋体" panose="02010600030101010101" pitchFamily="2" charset="-122"/>
                    <a:cs typeface="宋体" panose="02010600030101010101" pitchFamily="2" charset="-122"/>
                  </a:rPr>
                  <a:t>碰撞次数正比于时间，所以方均距离也正比于时间</a:t>
                </a:r>
                <a:r>
                  <a:rPr lang="zh-CN" altLang="en-US" sz="2000" dirty="0">
                    <a:latin typeface="宋体" panose="02010600030101010101" pitchFamily="2" charset="-122"/>
                    <a:ea typeface="宋体" panose="02010600030101010101" pitchFamily="2" charset="-122"/>
                    <a:cs typeface="宋体" panose="02010600030101010101" pitchFamily="2" charset="-122"/>
                  </a:rPr>
                  <a:t>,即</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(3)</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每继续运动一次，距离的平方平均增加L。因为</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(4)</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则得到</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(5)</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对许多走法作平均后，有</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(6)</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由于</a:t>
                </a:r>
                <a:r>
                  <a:rPr lang="en-US" altLang="zh-CN" sz="2000" dirty="0">
                    <a:latin typeface="宋体" panose="02010600030101010101" pitchFamily="2" charset="-122"/>
                    <a:ea typeface="宋体" panose="02010600030101010101" pitchFamily="2" charset="-122"/>
                    <a:cs typeface="宋体" panose="02010600030101010101" pitchFamily="2" charset="-122"/>
                  </a:rPr>
                  <a:t> </a:t>
                </a:r>
                <a:r>
                  <a:rPr lang="zh-CN" altLang="en-US" sz="2000" dirty="0">
                    <a:latin typeface="宋体" panose="02010600030101010101" pitchFamily="2" charset="-122"/>
                    <a:ea typeface="宋体" panose="02010600030101010101" pitchFamily="2" charset="-122"/>
                    <a:cs typeface="宋体" panose="02010600030101010101" pitchFamily="2" charset="-122"/>
                  </a:rPr>
                  <a:t> </a:t>
                </a:r>
                <a:r>
                  <a:rPr lang="en-US" altLang="zh-CN" sz="2000" dirty="0">
                    <a:latin typeface="宋体" panose="02010600030101010101" pitchFamily="2" charset="-122"/>
                    <a:ea typeface="宋体" panose="02010600030101010101" pitchFamily="2" charset="-122"/>
                    <a:cs typeface="宋体" panose="02010600030101010101" pitchFamily="2" charset="-122"/>
                  </a:rPr>
                  <a:t>          </a:t>
                </a:r>
                <a:r>
                  <a:rPr lang="zh-CN" altLang="en-US" sz="2000" dirty="0">
                    <a:latin typeface="宋体" panose="02010600030101010101" pitchFamily="2" charset="-122"/>
                    <a:ea typeface="宋体" panose="02010600030101010101" pitchFamily="2" charset="-122"/>
                    <a:cs typeface="宋体" panose="02010600030101010101" pitchFamily="2" charset="-122"/>
                  </a:rPr>
                  <a:t>,利用</a:t>
                </a:r>
                <a:r>
                  <a:rPr lang="zh-CN" altLang="en-US" sz="2000" dirty="0">
                    <a:highlight>
                      <a:srgbClr val="FFFF00"/>
                    </a:highlight>
                    <a:latin typeface="宋体" panose="02010600030101010101" pitchFamily="2" charset="-122"/>
                    <a:ea typeface="宋体" panose="02010600030101010101" pitchFamily="2" charset="-122"/>
                    <a:cs typeface="宋体" panose="02010600030101010101" pitchFamily="2" charset="-122"/>
                  </a:rPr>
                  <a:t>归纳法</a:t>
                </a:r>
                <a:r>
                  <a:rPr lang="zh-CN" altLang="en-US" sz="2000" dirty="0">
                    <a:latin typeface="宋体" panose="02010600030101010101" pitchFamily="2" charset="-122"/>
                    <a:ea typeface="宋体" panose="02010600030101010101" pitchFamily="2" charset="-122"/>
                    <a:cs typeface="宋体" panose="02010600030101010101" pitchFamily="2" charset="-122"/>
                  </a:rPr>
                  <a:t>，即可得到</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algn="r"/>
                <a:r>
                  <a:rPr lang="en-US" altLang="zh-CN" sz="2400" dirty="0">
                    <a:latin typeface="宋体" panose="02010600030101010101" pitchFamily="2" charset="-122"/>
                    <a:ea typeface="宋体" panose="02010600030101010101" pitchFamily="2" charset="-122"/>
                    <a:cs typeface="宋体" panose="02010600030101010101" pitchFamily="2" charset="-122"/>
                  </a:rPr>
                  <a:t>(7)</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161925" y="1230630"/>
                <a:ext cx="11677015" cy="5467350"/>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2"/>
          <a:srcRect l="16385" t="32923" r="3739" b="21165"/>
          <a:stretch>
            <a:fillRect/>
          </a:stretch>
        </p:blipFill>
        <p:spPr>
          <a:xfrm>
            <a:off x="5153025" y="2442845"/>
            <a:ext cx="1560195" cy="260350"/>
          </a:xfrm>
          <a:prstGeom prst="rect">
            <a:avLst/>
          </a:prstGeom>
        </p:spPr>
      </p:pic>
      <p:pic>
        <p:nvPicPr>
          <p:cNvPr id="8" name="图片 7"/>
          <p:cNvPicPr>
            <a:picLocks noChangeAspect="1"/>
          </p:cNvPicPr>
          <p:nvPr/>
        </p:nvPicPr>
        <p:blipFill>
          <a:blip r:embed="rId3"/>
          <a:srcRect l="5332" t="21014" b="10870"/>
          <a:stretch>
            <a:fillRect/>
          </a:stretch>
        </p:blipFill>
        <p:spPr>
          <a:xfrm>
            <a:off x="5077460" y="3184525"/>
            <a:ext cx="1341755" cy="358140"/>
          </a:xfrm>
          <a:prstGeom prst="rect">
            <a:avLst/>
          </a:prstGeom>
        </p:spPr>
      </p:pic>
      <p:pic>
        <p:nvPicPr>
          <p:cNvPr id="9" name="图片 8"/>
          <p:cNvPicPr>
            <a:picLocks noChangeAspect="1"/>
          </p:cNvPicPr>
          <p:nvPr/>
        </p:nvPicPr>
        <p:blipFill>
          <a:blip r:embed="rId4"/>
          <a:srcRect l="5190" t="21895"/>
          <a:stretch>
            <a:fillRect/>
          </a:stretch>
        </p:blipFill>
        <p:spPr>
          <a:xfrm>
            <a:off x="4771390" y="3987800"/>
            <a:ext cx="2087880" cy="303530"/>
          </a:xfrm>
          <a:prstGeom prst="rect">
            <a:avLst/>
          </a:prstGeom>
        </p:spPr>
      </p:pic>
      <p:pic>
        <p:nvPicPr>
          <p:cNvPr id="10" name="图片 9"/>
          <p:cNvPicPr>
            <a:picLocks noChangeAspect="1"/>
          </p:cNvPicPr>
          <p:nvPr/>
        </p:nvPicPr>
        <p:blipFill>
          <a:blip r:embed="rId5"/>
          <a:stretch>
            <a:fillRect/>
          </a:stretch>
        </p:blipFill>
        <p:spPr>
          <a:xfrm>
            <a:off x="4445635" y="4431030"/>
            <a:ext cx="2974975" cy="391160"/>
          </a:xfrm>
          <a:prstGeom prst="rect">
            <a:avLst/>
          </a:prstGeom>
        </p:spPr>
      </p:pic>
      <p:pic>
        <p:nvPicPr>
          <p:cNvPr id="11" name="图片 10"/>
          <p:cNvPicPr>
            <a:picLocks noChangeAspect="1"/>
          </p:cNvPicPr>
          <p:nvPr/>
        </p:nvPicPr>
        <p:blipFill>
          <a:blip r:embed="rId6"/>
          <a:stretch>
            <a:fillRect/>
          </a:stretch>
        </p:blipFill>
        <p:spPr>
          <a:xfrm>
            <a:off x="4951095" y="4961890"/>
            <a:ext cx="2098040" cy="366395"/>
          </a:xfrm>
          <a:prstGeom prst="rect">
            <a:avLst/>
          </a:prstGeom>
        </p:spPr>
      </p:pic>
      <p:pic>
        <p:nvPicPr>
          <p:cNvPr id="12" name="图片 11"/>
          <p:cNvPicPr>
            <a:picLocks noChangeAspect="1"/>
          </p:cNvPicPr>
          <p:nvPr/>
        </p:nvPicPr>
        <p:blipFill>
          <a:blip r:embed="rId7"/>
          <a:srcRect l="5007" t="-2312" r="4831" b="3468"/>
          <a:stretch>
            <a:fillRect/>
          </a:stretch>
        </p:blipFill>
        <p:spPr>
          <a:xfrm>
            <a:off x="836930" y="5518150"/>
            <a:ext cx="1303655" cy="325755"/>
          </a:xfrm>
          <a:prstGeom prst="rect">
            <a:avLst/>
          </a:prstGeom>
        </p:spPr>
      </p:pic>
      <p:pic>
        <p:nvPicPr>
          <p:cNvPr id="13" name="图片 12"/>
          <p:cNvPicPr>
            <a:picLocks noChangeAspect="1"/>
          </p:cNvPicPr>
          <p:nvPr/>
        </p:nvPicPr>
        <p:blipFill>
          <a:blip r:embed="rId8"/>
          <a:stretch>
            <a:fillRect/>
          </a:stretch>
        </p:blipFill>
        <p:spPr>
          <a:xfrm>
            <a:off x="5260975" y="5941695"/>
            <a:ext cx="1539240" cy="388620"/>
          </a:xfrm>
          <a:prstGeom prst="rect">
            <a:avLst/>
          </a:prstGeom>
        </p:spPr>
      </p:pic>
    </p:spTree>
    <p:custDataLst>
      <p:tags r:id="rId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9.xml><?xml version="1.0" encoding="utf-8"?>
<p:tagLst xmlns:p="http://schemas.openxmlformats.org/presentationml/2006/main">
  <p:tag name="COMMONDATA" val="eyJoZGlkIjoiMTZmMWIxOWZkNzU5YzdmYmMyY2QxN2FlMDY3ZGNkOWYifQ=="/>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r05rwhd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05rwhd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汉仪君黑-45简"/>
        <a:font script="Hebr" typeface="汉仪君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汉仪君黑-45简"/>
        <a:font script="Hebr" typeface="汉仪君黑-4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君黑-4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7715</Words>
  <Application>WPS 演示</Application>
  <PresentationFormat>宽屏</PresentationFormat>
  <Paragraphs>613</Paragraphs>
  <Slides>56</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56</vt:i4>
      </vt:variant>
    </vt:vector>
  </HeadingPairs>
  <TitlesOfParts>
    <vt:vector size="70" baseType="lpstr">
      <vt:lpstr>Arial</vt:lpstr>
      <vt:lpstr>宋体</vt:lpstr>
      <vt:lpstr>Wingdings</vt:lpstr>
      <vt:lpstr>汉仪君黑-45简</vt:lpstr>
      <vt:lpstr>黑体</vt:lpstr>
      <vt:lpstr>微软雅黑</vt:lpstr>
      <vt:lpstr>华文中宋</vt:lpstr>
      <vt:lpstr>Cambria Math</vt:lpstr>
      <vt:lpstr>MS Mincho</vt:lpstr>
      <vt:lpstr>Segoe Print</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WPS_1694920024</cp:lastModifiedBy>
  <cp:revision>178</cp:revision>
  <dcterms:created xsi:type="dcterms:W3CDTF">1900-01-01T00:00:00Z</dcterms:created>
  <dcterms:modified xsi:type="dcterms:W3CDTF">2024-06-02T03:37:03Z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6BE488B2855444D9AC17845C907CD99E_12</vt:lpwstr>
  </property>
  <property fmtid="{D5CDD505-2E9C-101B-9397-08002B2CF9AE}" pid="3" name="KSOProductBuildVer">
    <vt:lpwstr>2052-12.1.0.16729</vt:lpwstr>
  </property>
</Properties>
</file>